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6" r:id="rId2"/>
    <p:sldId id="294" r:id="rId3"/>
    <p:sldId id="301" r:id="rId4"/>
    <p:sldId id="297" r:id="rId5"/>
    <p:sldId id="282" r:id="rId6"/>
    <p:sldId id="284" r:id="rId7"/>
    <p:sldId id="285" r:id="rId8"/>
    <p:sldId id="286" r:id="rId9"/>
    <p:sldId id="302" r:id="rId10"/>
    <p:sldId id="303" r:id="rId11"/>
    <p:sldId id="298" r:id="rId12"/>
    <p:sldId id="299" r:id="rId13"/>
    <p:sldId id="291" r:id="rId14"/>
    <p:sldId id="289" r:id="rId15"/>
    <p:sldId id="300" r:id="rId16"/>
    <p:sldId id="292" r:id="rId17"/>
    <p:sldId id="304" r:id="rId18"/>
    <p:sldId id="283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946" autoAdjust="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630CC-836A-4E58-92F2-B882A14EFE0B}" type="datetimeFigureOut">
              <a:rPr lang="en-US" smtClean="0"/>
              <a:pPr/>
              <a:t>4/11/2011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12D54-B8B7-4537-A3EB-1BAE3DC71D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 Microsoft </a:t>
            </a:r>
            <a:r>
              <a:rPr lang="en-US" dirty="0" err="1" smtClean="0"/>
              <a:t>competenties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geven</a:t>
            </a:r>
            <a:r>
              <a:rPr lang="en-US" baseline="0" dirty="0" smtClean="0"/>
              <a:t> al </a:t>
            </a:r>
            <a:r>
              <a:rPr lang="en-US" baseline="0" dirty="0" err="1" smtClean="0"/>
              <a:t>een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beeld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CB394-3C20-49B1-9BB1-601320F778B3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848AB1-4E85-4A32-9DE4-99CAA2422947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9388" y="188913"/>
            <a:ext cx="8785225" cy="64801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el en twee objecten bov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72548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388" y="1066800"/>
            <a:ext cx="4316412" cy="27241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316413" cy="272415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179388" y="3943350"/>
            <a:ext cx="8785225" cy="27257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533400"/>
            <a:ext cx="3124200" cy="2590800"/>
          </a:xfrm>
        </p:spPr>
        <p:txBody>
          <a:bodyPr/>
          <a:lstStyle>
            <a:lvl1pPr algn="ctr">
              <a:defRPr sz="3200" b="1">
                <a:solidFill>
                  <a:srgbClr val="005B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886200"/>
            <a:ext cx="3124200" cy="1828800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005B99"/>
                </a:solidFill>
              </a:defRPr>
            </a:lvl1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smtClean="0"/>
              <a:t>Klik om de stijl te bewerken</a:t>
            </a:r>
            <a:endParaRPr lang="nl-NL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0063" y="71438"/>
            <a:ext cx="82296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57250"/>
            <a:ext cx="82296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1028" name="Picture 2" descr="Header%20plaat"/>
          <p:cNvPicPr>
            <a:picLocks noChangeAspect="1" noChangeArrowheads="1"/>
          </p:cNvPicPr>
          <p:nvPr/>
        </p:nvPicPr>
        <p:blipFill>
          <a:blip r:embed="rId16" cstate="print"/>
          <a:srcRect b="83754"/>
          <a:stretch>
            <a:fillRect/>
          </a:stretch>
        </p:blipFill>
        <p:spPr bwMode="auto">
          <a:xfrm>
            <a:off x="0" y="71437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426200"/>
            <a:ext cx="91440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7438" y="6538913"/>
            <a:ext cx="5143500" cy="2143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0938" y="6538913"/>
            <a:ext cx="614362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357DEC24-1509-4D0C-911E-6C63B2B2A8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7800" y="6538913"/>
            <a:ext cx="909638" cy="214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72224274-47EC-4CED-A0E9-85E0BF3EDFB5}" type="datetimeFigureOut">
              <a:rPr lang="en-US" smtClean="0"/>
              <a:pPr/>
              <a:t>4/11/2011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acle.com/nl/index.html" TargetMode="External"/><Relationship Id="rId3" Type="http://schemas.openxmlformats.org/officeDocument/2006/relationships/image" Target="../media/image6.jpe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nljug.org/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://www.infosupport.com/infosupportbv" TargetMode="External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29604" cy="1470025"/>
          </a:xfrm>
        </p:spPr>
        <p:txBody>
          <a:bodyPr/>
          <a:lstStyle/>
          <a:p>
            <a:r>
              <a:rPr lang="nl-NL" dirty="0" smtClean="0"/>
              <a:t>Informatica-onderwijs op de</a:t>
            </a:r>
            <a:br>
              <a:rPr lang="nl-NL" dirty="0" smtClean="0"/>
            </a:br>
            <a:r>
              <a:rPr lang="nl-NL" dirty="0" smtClean="0"/>
              <a:t>grens van HBO en bedrijfsleven 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Marco Pil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</a:t>
            </a:r>
            <a:r>
              <a:rPr lang="en-US" dirty="0" err="1" smtClean="0"/>
              <a:t>ontwikkelstraat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6248" y="940872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Models</a:t>
            </a:r>
            <a:endParaRPr lang="en-US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940872"/>
            <a:ext cx="234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Reference Architecture</a:t>
            </a:r>
            <a:endParaRPr 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2520000" cy="1876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929454" y="940872"/>
            <a:ext cx="15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Building blocks</a:t>
            </a:r>
            <a:endParaRPr lang="en-US" dirty="0">
              <a:latin typeface="+mj-lt"/>
            </a:endParaRPr>
          </a:p>
        </p:txBody>
      </p:sp>
      <p:pic>
        <p:nvPicPr>
          <p:cNvPr id="8" name="Picture 4" descr="C:\Users\dennisj\Documents\Downloads\iStock_000001242461Medium.jpg"/>
          <p:cNvPicPr>
            <a:picLocks noChangeAspect="1" noChangeArrowheads="1"/>
          </p:cNvPicPr>
          <p:nvPr/>
        </p:nvPicPr>
        <p:blipFill>
          <a:blip r:embed="rId3" cstate="print"/>
          <a:srcRect l="4763" t="2277"/>
          <a:stretch>
            <a:fillRect/>
          </a:stretch>
        </p:blipFill>
        <p:spPr bwMode="auto">
          <a:xfrm>
            <a:off x="6286512" y="1643050"/>
            <a:ext cx="2857488" cy="306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571612"/>
            <a:ext cx="2520000" cy="196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0407"/>
            <a:ext cx="8229600" cy="526891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Maar</a:t>
            </a:r>
            <a:r>
              <a:rPr lang="en-US" dirty="0" smtClean="0"/>
              <a:t> </a:t>
            </a:r>
            <a:r>
              <a:rPr lang="en-US" dirty="0" err="1" smtClean="0"/>
              <a:t>sofware</a:t>
            </a:r>
            <a:r>
              <a:rPr lang="en-US" dirty="0" smtClean="0"/>
              <a:t> </a:t>
            </a:r>
            <a:r>
              <a:rPr lang="en-US" dirty="0" err="1" smtClean="0"/>
              <a:t>schrijven</a:t>
            </a:r>
            <a:r>
              <a:rPr lang="en-US" dirty="0" smtClean="0"/>
              <a:t> in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ontwikkelstraat</a:t>
            </a:r>
            <a:r>
              <a:rPr lang="en-US" dirty="0" smtClean="0"/>
              <a:t> is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eenvoudig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Info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Thema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en-US" sz="4400" dirty="0" smtClean="0"/>
              <a:t>Software engineering</a:t>
            </a:r>
          </a:p>
          <a:p>
            <a:pPr>
              <a:buNone/>
            </a:pPr>
            <a:r>
              <a:rPr lang="en-US" sz="4400" dirty="0" smtClean="0"/>
              <a:t>              in </a:t>
            </a:r>
            <a:r>
              <a:rPr lang="en-US" sz="4400" dirty="0" err="1" smtClean="0"/>
              <a:t>een</a:t>
            </a:r>
            <a:r>
              <a:rPr lang="en-US" sz="4400" dirty="0" smtClean="0"/>
              <a:t> </a:t>
            </a:r>
            <a:r>
              <a:rPr lang="en-US" sz="4400" dirty="0" err="1" smtClean="0"/>
              <a:t>ontwikkelstraat</a:t>
            </a:r>
            <a:endParaRPr lang="en-US" sz="4400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Duur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20 </a:t>
            </a:r>
            <a:r>
              <a:rPr lang="en-US" dirty="0" err="1" smtClean="0"/>
              <a:t>weken</a:t>
            </a:r>
            <a:endParaRPr lang="en-US" dirty="0" smtClean="0"/>
          </a:p>
          <a:p>
            <a:pPr lvl="2"/>
            <a:r>
              <a:rPr lang="en-US" dirty="0" smtClean="0"/>
              <a:t>30 </a:t>
            </a:r>
            <a:r>
              <a:rPr lang="en-US" dirty="0" err="1" smtClean="0"/>
              <a:t>aug</a:t>
            </a:r>
            <a:r>
              <a:rPr lang="en-US" dirty="0" smtClean="0"/>
              <a:t> 2010   t/m   4 </a:t>
            </a:r>
            <a:r>
              <a:rPr lang="en-US" dirty="0" err="1" smtClean="0"/>
              <a:t>feb</a:t>
            </a:r>
            <a:r>
              <a:rPr lang="en-US" dirty="0" smtClean="0"/>
              <a:t> 2011</a:t>
            </a:r>
          </a:p>
          <a:p>
            <a:pPr lvl="2"/>
            <a:r>
              <a:rPr lang="en-US" dirty="0" smtClean="0"/>
              <a:t>29 </a:t>
            </a:r>
            <a:r>
              <a:rPr lang="en-US" dirty="0" err="1" smtClean="0"/>
              <a:t>aug</a:t>
            </a:r>
            <a:r>
              <a:rPr lang="en-US" dirty="0" smtClean="0"/>
              <a:t> 2011   t/m   3 </a:t>
            </a:r>
            <a:r>
              <a:rPr lang="en-US" dirty="0" err="1" smtClean="0"/>
              <a:t>feb</a:t>
            </a:r>
            <a:r>
              <a:rPr lang="en-US" dirty="0" smtClean="0"/>
              <a:t> 2012</a:t>
            </a:r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 </a:t>
            </a:r>
            <a:r>
              <a:rPr lang="en-US" dirty="0" err="1" smtClean="0"/>
              <a:t>Opzet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052736"/>
            <a:ext cx="49685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Weekindeling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maandag</a:t>
            </a:r>
            <a:r>
              <a:rPr lang="en-US" sz="3200" dirty="0" smtClean="0"/>
              <a:t> t/m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donderdag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2"/>
            <a:r>
              <a:rPr lang="en-US" sz="3200" dirty="0" smtClean="0"/>
              <a:t>9:00 – 16:00 </a:t>
            </a:r>
            <a:r>
              <a:rPr lang="en-US" sz="3200" dirty="0" err="1" smtClean="0"/>
              <a:t>uur</a:t>
            </a:r>
            <a:endParaRPr lang="en-US" sz="3200" dirty="0" smtClean="0"/>
          </a:p>
          <a:p>
            <a:pPr lvl="1"/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vrijdag</a:t>
            </a:r>
            <a:r>
              <a:rPr lang="en-US" sz="3200" dirty="0" smtClean="0"/>
              <a:t> </a:t>
            </a:r>
            <a:r>
              <a:rPr lang="en-US" sz="3200" dirty="0" err="1" smtClean="0"/>
              <a:t>zelfstudie</a:t>
            </a: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148064" y="278092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Dagindeling</a:t>
            </a:r>
            <a:r>
              <a:rPr lang="en-US" sz="3200" b="1" dirty="0" smtClean="0"/>
              <a:t>:</a:t>
            </a:r>
          </a:p>
          <a:p>
            <a:pPr lvl="1"/>
            <a:r>
              <a:rPr lang="en-US" sz="3200" dirty="0" smtClean="0"/>
              <a:t>4 </a:t>
            </a:r>
            <a:r>
              <a:rPr lang="en-US" sz="3200" dirty="0" err="1" smtClean="0"/>
              <a:t>uur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theorie</a:t>
            </a:r>
            <a:endParaRPr lang="en-US" sz="32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US" sz="3200" dirty="0" smtClean="0"/>
              <a:t>2 </a:t>
            </a:r>
            <a:r>
              <a:rPr lang="en-US" sz="3200" dirty="0" err="1" smtClean="0"/>
              <a:t>uur</a:t>
            </a:r>
            <a:r>
              <a:rPr lang="en-US" sz="3200" dirty="0" smtClean="0"/>
              <a:t> </a:t>
            </a:r>
            <a:r>
              <a:rPr lang="en-US" sz="3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praktijk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4077072"/>
            <a:ext cx="58326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Praktijkcases</a:t>
            </a:r>
            <a:endParaRPr lang="en-US" sz="3200" b="1" dirty="0" smtClean="0"/>
          </a:p>
          <a:p>
            <a:pPr lvl="1"/>
            <a:r>
              <a:rPr lang="en-US" sz="3200" dirty="0" smtClean="0"/>
              <a:t>In </a:t>
            </a:r>
            <a:r>
              <a:rPr lang="en-US" sz="3200" dirty="0" err="1" smtClean="0"/>
              <a:t>teamverband</a:t>
            </a:r>
            <a:endParaRPr lang="en-US" sz="3200" dirty="0" smtClean="0"/>
          </a:p>
          <a:p>
            <a:pPr lvl="1"/>
            <a:r>
              <a:rPr lang="en-US" sz="3200" dirty="0" smtClean="0"/>
              <a:t>2 tot 4 man</a:t>
            </a:r>
          </a:p>
          <a:p>
            <a:pPr lvl="1"/>
            <a:r>
              <a:rPr lang="en-US" sz="3200" dirty="0" smtClean="0"/>
              <a:t>4 tot 12 </a:t>
            </a:r>
            <a:r>
              <a:rPr lang="en-US" sz="3200" dirty="0" err="1" smtClean="0"/>
              <a:t>dagen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: </a:t>
            </a:r>
            <a:r>
              <a:rPr lang="en-US" dirty="0" err="1" smtClean="0"/>
              <a:t>Proces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Projectmanagement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(per product)</a:t>
            </a:r>
          </a:p>
          <a:p>
            <a:pPr lvl="1"/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afstemmen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van budget en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tijd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(PRINCE2)</a:t>
            </a:r>
          </a:p>
          <a:p>
            <a:r>
              <a:rPr lang="en-US" dirty="0" err="1" smtClean="0"/>
              <a:t>Projectsturing</a:t>
            </a:r>
            <a:r>
              <a:rPr lang="en-US" dirty="0" smtClean="0"/>
              <a:t> (per release)</a:t>
            </a:r>
          </a:p>
          <a:p>
            <a:pPr lvl="1"/>
            <a:r>
              <a:rPr lang="en-US" dirty="0" err="1" smtClean="0"/>
              <a:t>Softwareontwikkelmethodiek</a:t>
            </a:r>
            <a:r>
              <a:rPr lang="en-US" dirty="0" smtClean="0"/>
              <a:t> (RUP)</a:t>
            </a:r>
          </a:p>
          <a:p>
            <a:pPr lvl="1"/>
            <a:r>
              <a:rPr lang="en-US" dirty="0" smtClean="0"/>
              <a:t>Risk driven </a:t>
            </a:r>
            <a:r>
              <a:rPr lang="en-US" dirty="0" err="1" smtClean="0"/>
              <a:t>aanpak</a:t>
            </a:r>
            <a:r>
              <a:rPr lang="en-US" dirty="0" smtClean="0"/>
              <a:t>   &amp;  Phase milestones</a:t>
            </a:r>
          </a:p>
          <a:p>
            <a:r>
              <a:rPr lang="en-US" dirty="0" err="1" smtClean="0"/>
              <a:t>Dagelijkse</a:t>
            </a:r>
            <a:r>
              <a:rPr lang="en-US" dirty="0" smtClean="0"/>
              <a:t> </a:t>
            </a:r>
            <a:r>
              <a:rPr lang="en-US" dirty="0" err="1" smtClean="0"/>
              <a:t>werkzaamheden</a:t>
            </a:r>
            <a:r>
              <a:rPr lang="en-US" dirty="0" smtClean="0"/>
              <a:t> (per </a:t>
            </a:r>
            <a:r>
              <a:rPr lang="en-US" dirty="0" err="1" smtClean="0"/>
              <a:t>iteratie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Teamverantwoordelijkheid</a:t>
            </a:r>
            <a:r>
              <a:rPr lang="en-US" dirty="0" smtClean="0"/>
              <a:t> (SCRUM) </a:t>
            </a:r>
          </a:p>
          <a:p>
            <a:r>
              <a:rPr lang="en-US" dirty="0" smtClean="0"/>
              <a:t>Developer ‘inner loop’</a:t>
            </a:r>
          </a:p>
          <a:p>
            <a:pPr lvl="1"/>
            <a:r>
              <a:rPr lang="en-US" dirty="0" smtClean="0"/>
              <a:t>Test Driven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0" name="Rectangle 94"/>
          <p:cNvSpPr>
            <a:spLocks noChangeArrowheads="1"/>
          </p:cNvSpPr>
          <p:nvPr/>
        </p:nvSpPr>
        <p:spPr bwMode="auto">
          <a:xfrm>
            <a:off x="1116013" y="1100159"/>
            <a:ext cx="4248150" cy="15255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 ends</a:t>
            </a:r>
          </a:p>
        </p:txBody>
      </p:sp>
      <p:sp>
        <p:nvSpPr>
          <p:cNvPr id="4191" name="AutoShape 95"/>
          <p:cNvSpPr>
            <a:spLocks noChangeArrowheads="1"/>
          </p:cNvSpPr>
          <p:nvPr/>
        </p:nvSpPr>
        <p:spPr bwMode="auto">
          <a:xfrm>
            <a:off x="1258888" y="1387496"/>
            <a:ext cx="1873250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nl-N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 end</a:t>
            </a:r>
            <a:endParaRPr lang="nl-NL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6899275" y="3908446"/>
            <a:ext cx="1417638" cy="15113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Platform</a:t>
            </a:r>
          </a:p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Services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1054100" y="3044846"/>
            <a:ext cx="7251700" cy="574675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 Bus</a:t>
            </a:r>
          </a:p>
        </p:txBody>
      </p:sp>
      <p:sp>
        <p:nvSpPr>
          <p:cNvPr id="4117" name="Rectangle 21"/>
          <p:cNvSpPr>
            <a:spLocks noChangeArrowheads="1"/>
          </p:cNvSpPr>
          <p:nvPr/>
        </p:nvSpPr>
        <p:spPr bwMode="auto">
          <a:xfrm>
            <a:off x="1098550" y="3908446"/>
            <a:ext cx="3040063" cy="15113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nl-N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 Services</a:t>
            </a:r>
          </a:p>
        </p:txBody>
      </p:sp>
      <p:sp>
        <p:nvSpPr>
          <p:cNvPr id="4118" name="AutoShape 22"/>
          <p:cNvSpPr>
            <a:spLocks noChangeArrowheads="1"/>
          </p:cNvSpPr>
          <p:nvPr/>
        </p:nvSpPr>
        <p:spPr bwMode="auto">
          <a:xfrm>
            <a:off x="3190875" y="4341834"/>
            <a:ext cx="758825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lumMod val="6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chemeClr val="bg2">
                <a:gamma/>
                <a:shade val="60000"/>
                <a:invGamma/>
              </a:scheme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</a:t>
            </a:r>
          </a:p>
          <a:p>
            <a:pPr algn="ctr" eaLnBrk="0" hangingPunct="0">
              <a:defRPr/>
            </a:pPr>
            <a:r>
              <a:rPr lang="nl-NL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63" name="AutoShape 23"/>
          <p:cNvCxnSpPr>
            <a:cxnSpLocks noChangeShapeType="1"/>
            <a:stCxn id="4118" idx="2"/>
          </p:cNvCxnSpPr>
          <p:nvPr/>
        </p:nvCxnSpPr>
        <p:spPr bwMode="auto">
          <a:xfrm flipH="1">
            <a:off x="3563938" y="5341959"/>
            <a:ext cx="63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4" name="AutoShape 24"/>
          <p:cNvCxnSpPr>
            <a:cxnSpLocks noChangeShapeType="1"/>
          </p:cNvCxnSpPr>
          <p:nvPr/>
        </p:nvCxnSpPr>
        <p:spPr bwMode="auto">
          <a:xfrm flipH="1" flipV="1">
            <a:off x="1858963" y="5189559"/>
            <a:ext cx="3175" cy="615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4121" name="AutoShape 25"/>
          <p:cNvSpPr>
            <a:spLocks noChangeArrowheads="1"/>
          </p:cNvSpPr>
          <p:nvPr/>
        </p:nvSpPr>
        <p:spPr bwMode="auto">
          <a:xfrm>
            <a:off x="2292350" y="4341834"/>
            <a:ext cx="758825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66" name="AutoShape 26"/>
          <p:cNvCxnSpPr>
            <a:cxnSpLocks noChangeShapeType="1"/>
            <a:stCxn id="4121" idx="2"/>
          </p:cNvCxnSpPr>
          <p:nvPr/>
        </p:nvCxnSpPr>
        <p:spPr bwMode="auto">
          <a:xfrm>
            <a:off x="2671763" y="5341959"/>
            <a:ext cx="3175" cy="404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23" name="AutoShape 27"/>
          <p:cNvSpPr>
            <a:spLocks noChangeArrowheads="1"/>
          </p:cNvSpPr>
          <p:nvPr/>
        </p:nvSpPr>
        <p:spPr bwMode="auto">
          <a:xfrm>
            <a:off x="1258888" y="4340246"/>
            <a:ext cx="758825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Business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68" name="AutoShape 28"/>
          <p:cNvCxnSpPr>
            <a:cxnSpLocks noChangeShapeType="1"/>
          </p:cNvCxnSpPr>
          <p:nvPr/>
        </p:nvCxnSpPr>
        <p:spPr bwMode="auto">
          <a:xfrm flipH="1">
            <a:off x="1374775" y="5348309"/>
            <a:ext cx="4763" cy="417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25" name="Rectangle 29"/>
          <p:cNvSpPr>
            <a:spLocks noChangeArrowheads="1"/>
          </p:cNvSpPr>
          <p:nvPr/>
        </p:nvSpPr>
        <p:spPr bwMode="auto">
          <a:xfrm>
            <a:off x="4344988" y="3908446"/>
            <a:ext cx="2346325" cy="1511300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 Services</a:t>
            </a:r>
          </a:p>
        </p:txBody>
      </p:sp>
      <p:sp>
        <p:nvSpPr>
          <p:cNvPr id="4132" name="AutoShape 36"/>
          <p:cNvSpPr>
            <a:spLocks noChangeArrowheads="1"/>
          </p:cNvSpPr>
          <p:nvPr/>
        </p:nvSpPr>
        <p:spPr bwMode="auto">
          <a:xfrm>
            <a:off x="5953125" y="4340246"/>
            <a:ext cx="552450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71" name="AutoShape 37"/>
          <p:cNvCxnSpPr>
            <a:cxnSpLocks noChangeShapeType="1"/>
            <a:stCxn id="4132" idx="2"/>
          </p:cNvCxnSpPr>
          <p:nvPr/>
        </p:nvCxnSpPr>
        <p:spPr bwMode="auto">
          <a:xfrm flipH="1">
            <a:off x="6223000" y="5340371"/>
            <a:ext cx="635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35" name="AutoShape 39"/>
          <p:cNvSpPr>
            <a:spLocks noChangeArrowheads="1"/>
          </p:cNvSpPr>
          <p:nvPr/>
        </p:nvSpPr>
        <p:spPr bwMode="auto">
          <a:xfrm>
            <a:off x="5264150" y="4340246"/>
            <a:ext cx="550863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Process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73" name="AutoShape 40"/>
          <p:cNvCxnSpPr>
            <a:cxnSpLocks noChangeShapeType="1"/>
            <a:stCxn id="4135" idx="2"/>
          </p:cNvCxnSpPr>
          <p:nvPr/>
        </p:nvCxnSpPr>
        <p:spPr bwMode="auto">
          <a:xfrm flipH="1">
            <a:off x="5527675" y="5340371"/>
            <a:ext cx="12700" cy="466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37" name="AutoShape 41"/>
          <p:cNvSpPr>
            <a:spLocks noChangeArrowheads="1"/>
          </p:cNvSpPr>
          <p:nvPr/>
        </p:nvSpPr>
        <p:spPr bwMode="auto">
          <a:xfrm>
            <a:off x="4572000" y="4340246"/>
            <a:ext cx="552450" cy="1000125"/>
          </a:xfrm>
          <a:prstGeom prst="roundRect">
            <a:avLst>
              <a:gd name="adj" fmla="val 16667"/>
            </a:avLst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Service</a:t>
            </a:r>
          </a:p>
        </p:txBody>
      </p:sp>
      <p:cxnSp>
        <p:nvCxnSpPr>
          <p:cNvPr id="2075" name="AutoShape 42"/>
          <p:cNvCxnSpPr>
            <a:cxnSpLocks noChangeShapeType="1"/>
            <a:stCxn id="4137" idx="2"/>
          </p:cNvCxnSpPr>
          <p:nvPr/>
        </p:nvCxnSpPr>
        <p:spPr bwMode="auto">
          <a:xfrm flipH="1">
            <a:off x="4838700" y="5340371"/>
            <a:ext cx="9525" cy="4587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39" name="Rectangle 43"/>
          <p:cNvSpPr>
            <a:spLocks noChangeArrowheads="1"/>
          </p:cNvSpPr>
          <p:nvPr/>
        </p:nvSpPr>
        <p:spPr bwMode="auto">
          <a:xfrm>
            <a:off x="5864225" y="1100159"/>
            <a:ext cx="1797050" cy="1525587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rgbClr val="6699FF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wrap="none">
            <a:flatTx/>
          </a:bodyPr>
          <a:lstStyle/>
          <a:p>
            <a:pPr algn="ctr">
              <a:defRPr/>
            </a:pPr>
            <a:r>
              <a:rPr lang="en-US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 Services</a:t>
            </a:r>
          </a:p>
        </p:txBody>
      </p:sp>
      <p:sp>
        <p:nvSpPr>
          <p:cNvPr id="4140" name="AutoShape 44"/>
          <p:cNvSpPr>
            <a:spLocks noChangeArrowheads="1"/>
          </p:cNvSpPr>
          <p:nvPr/>
        </p:nvSpPr>
        <p:spPr bwMode="auto">
          <a:xfrm>
            <a:off x="6002338" y="1627209"/>
            <a:ext cx="414337" cy="874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</a:p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78" name="AutoShape 47"/>
          <p:cNvCxnSpPr>
            <a:cxnSpLocks noChangeShapeType="1"/>
          </p:cNvCxnSpPr>
          <p:nvPr/>
        </p:nvCxnSpPr>
        <p:spPr bwMode="auto">
          <a:xfrm flipV="1">
            <a:off x="6732588" y="2611459"/>
            <a:ext cx="6350" cy="3952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pic>
        <p:nvPicPr>
          <p:cNvPr id="2079" name="Picture 50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3252809"/>
            <a:ext cx="55403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51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6788" y="5732484"/>
            <a:ext cx="7588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1" name="Rectangle 52"/>
          <p:cNvSpPr>
            <a:spLocks noChangeArrowheads="1"/>
          </p:cNvSpPr>
          <p:nvPr/>
        </p:nvSpPr>
        <p:spPr bwMode="auto">
          <a:xfrm>
            <a:off x="1651000" y="5811859"/>
            <a:ext cx="641350" cy="46355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D8B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0" tIns="0" rIns="0" bIns="0" anchor="ctr"/>
          <a:lstStyle/>
          <a:p>
            <a:pPr algn="ctr" eaLnBrk="0" hangingPunct="0"/>
            <a:r>
              <a:rPr lang="en-US" sz="1000" b="1"/>
              <a:t>Legacy System</a:t>
            </a:r>
          </a:p>
        </p:txBody>
      </p:sp>
      <p:pic>
        <p:nvPicPr>
          <p:cNvPr id="2082" name="Picture 53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1563" y="5749946"/>
            <a:ext cx="7572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3" name="Picture 54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51363" y="5813446"/>
            <a:ext cx="758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4" name="Picture 55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925" y="5813446"/>
            <a:ext cx="757238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5" name="Picture 56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2488" y="5813446"/>
            <a:ext cx="75882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6" name="Picture 57" descr="gx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89838" y="2347934"/>
            <a:ext cx="5445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2065338" y="6188096"/>
            <a:ext cx="260350" cy="311150"/>
            <a:chOff x="3264" y="1776"/>
            <a:chExt cx="600" cy="792"/>
          </a:xfrm>
        </p:grpSpPr>
        <p:sp>
          <p:nvSpPr>
            <p:cNvPr id="2123" name="Rectangle 59"/>
            <p:cNvSpPr>
              <a:spLocks noChangeArrowheads="1"/>
            </p:cNvSpPr>
            <p:nvPr/>
          </p:nvSpPr>
          <p:spPr bwMode="auto">
            <a:xfrm>
              <a:off x="3408" y="192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24" name="Picture 60" descr="mainframe_serv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776"/>
              <a:ext cx="60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88" name="Rectangle 61"/>
          <p:cNvSpPr>
            <a:spLocks noChangeArrowheads="1"/>
          </p:cNvSpPr>
          <p:nvPr/>
        </p:nvSpPr>
        <p:spPr bwMode="auto">
          <a:xfrm>
            <a:off x="3240088" y="5813446"/>
            <a:ext cx="639762" cy="461963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rgbClr val="FFD8B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5C1F"/>
            </a:prstShdw>
          </a:effectLst>
        </p:spPr>
        <p:txBody>
          <a:bodyPr lIns="0" tIns="0" rIns="0" bIns="0" anchor="ctr"/>
          <a:lstStyle/>
          <a:p>
            <a:pPr algn="ctr" eaLnBrk="0" hangingPunct="0"/>
            <a:r>
              <a:rPr lang="en-US" sz="1000" b="1"/>
              <a:t>Legacy System</a:t>
            </a:r>
          </a:p>
        </p:txBody>
      </p: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3654425" y="6189684"/>
            <a:ext cx="260350" cy="311150"/>
            <a:chOff x="3264" y="1776"/>
            <a:chExt cx="600" cy="792"/>
          </a:xfrm>
        </p:grpSpPr>
        <p:sp>
          <p:nvSpPr>
            <p:cNvPr id="2121" name="Rectangle 63"/>
            <p:cNvSpPr>
              <a:spLocks noChangeArrowheads="1"/>
            </p:cNvSpPr>
            <p:nvPr/>
          </p:nvSpPr>
          <p:spPr bwMode="auto">
            <a:xfrm>
              <a:off x="3408" y="1920"/>
              <a:ext cx="288" cy="4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122" name="Picture 64" descr="mainframe_server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776"/>
              <a:ext cx="600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90" name="AutoShape 65"/>
          <p:cNvCxnSpPr>
            <a:cxnSpLocks noChangeShapeType="1"/>
          </p:cNvCxnSpPr>
          <p:nvPr/>
        </p:nvCxnSpPr>
        <p:spPr bwMode="auto">
          <a:xfrm flipH="1">
            <a:off x="4211638" y="2540021"/>
            <a:ext cx="15875" cy="385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6988175" y="4340246"/>
            <a:ext cx="552450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Platform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sp>
        <p:nvSpPr>
          <p:cNvPr id="4163" name="AutoShape 67"/>
          <p:cNvSpPr>
            <a:spLocks noChangeArrowheads="1"/>
          </p:cNvSpPr>
          <p:nvPr/>
        </p:nvSpPr>
        <p:spPr bwMode="auto">
          <a:xfrm>
            <a:off x="7680325" y="4340246"/>
            <a:ext cx="550863" cy="1000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Platform </a:t>
            </a:r>
          </a:p>
          <a:p>
            <a:pPr algn="ctr" eaLnBrk="0" hangingPunct="0">
              <a:defRPr/>
            </a:pPr>
            <a:r>
              <a:rPr lang="nl-NL" sz="1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cxnSp>
        <p:nvCxnSpPr>
          <p:cNvPr id="2093" name="AutoShape 68"/>
          <p:cNvCxnSpPr>
            <a:cxnSpLocks noChangeShapeType="1"/>
          </p:cNvCxnSpPr>
          <p:nvPr/>
        </p:nvCxnSpPr>
        <p:spPr bwMode="auto">
          <a:xfrm flipH="1">
            <a:off x="7237413" y="5341959"/>
            <a:ext cx="12700" cy="4714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2094" name="Picture 69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67538" y="5813446"/>
            <a:ext cx="757237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95" name="AutoShape 70"/>
          <p:cNvCxnSpPr>
            <a:cxnSpLocks noChangeShapeType="1"/>
          </p:cNvCxnSpPr>
          <p:nvPr/>
        </p:nvCxnSpPr>
        <p:spPr bwMode="auto">
          <a:xfrm flipV="1">
            <a:off x="2555875" y="3548084"/>
            <a:ext cx="635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96" name="AutoShape 71"/>
          <p:cNvCxnSpPr>
            <a:cxnSpLocks noChangeShapeType="1"/>
          </p:cNvCxnSpPr>
          <p:nvPr/>
        </p:nvCxnSpPr>
        <p:spPr bwMode="auto">
          <a:xfrm flipV="1">
            <a:off x="5435600" y="3548084"/>
            <a:ext cx="635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2097" name="AutoShape 72"/>
          <p:cNvCxnSpPr>
            <a:cxnSpLocks noChangeShapeType="1"/>
          </p:cNvCxnSpPr>
          <p:nvPr/>
        </p:nvCxnSpPr>
        <p:spPr bwMode="auto">
          <a:xfrm flipV="1">
            <a:off x="7164388" y="3548084"/>
            <a:ext cx="7937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76" name="AutoShape 80"/>
          <p:cNvSpPr>
            <a:spLocks noChangeArrowheads="1"/>
          </p:cNvSpPr>
          <p:nvPr/>
        </p:nvSpPr>
        <p:spPr bwMode="auto">
          <a:xfrm rot="-5400000">
            <a:off x="7500144" y="2851965"/>
            <a:ext cx="407987" cy="9366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Platform Service(s)</a:t>
            </a:r>
          </a:p>
        </p:txBody>
      </p:sp>
      <p:sp>
        <p:nvSpPr>
          <p:cNvPr id="2102" name="Rectangle 91"/>
          <p:cNvSpPr>
            <a:spLocks noChangeArrowheads="1"/>
          </p:cNvSpPr>
          <p:nvPr/>
        </p:nvSpPr>
        <p:spPr bwMode="auto">
          <a:xfrm>
            <a:off x="1339850" y="1676421"/>
            <a:ext cx="488950" cy="7905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vert="eaVert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Functional</a:t>
            </a:r>
          </a:p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4192" name="AutoShape 96"/>
          <p:cNvSpPr>
            <a:spLocks noChangeArrowheads="1"/>
          </p:cNvSpPr>
          <p:nvPr/>
        </p:nvSpPr>
        <p:spPr bwMode="auto">
          <a:xfrm>
            <a:off x="3492500" y="1387496"/>
            <a:ext cx="1439863" cy="11525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66FF"/>
              </a:gs>
              <a:gs pos="100000">
                <a:srgbClr val="9966FF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9966FF">
                <a:gamma/>
                <a:shade val="60000"/>
                <a:invGamma/>
              </a:srgbClr>
            </a:prstShdw>
          </a:effectLst>
        </p:spPr>
        <p:txBody>
          <a:bodyPr lIns="0" tIns="0" rIns="0" bIns="0"/>
          <a:lstStyle/>
          <a:p>
            <a:pPr algn="ctr" eaLnBrk="0" hangingPunct="0">
              <a:defRPr/>
            </a:pPr>
            <a:r>
              <a:rPr lang="nl-NL" sz="1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Front end</a:t>
            </a:r>
            <a:endParaRPr lang="nl-NL" sz="16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104" name="Picture 48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2371746"/>
            <a:ext cx="55086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05" name="AutoShape 102"/>
          <p:cNvCxnSpPr>
            <a:cxnSpLocks noChangeShapeType="1"/>
          </p:cNvCxnSpPr>
          <p:nvPr/>
        </p:nvCxnSpPr>
        <p:spPr bwMode="auto">
          <a:xfrm>
            <a:off x="2051050" y="2540021"/>
            <a:ext cx="3175" cy="377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14" name="Rectangle 112"/>
          <p:cNvSpPr>
            <a:spLocks noChangeArrowheads="1"/>
          </p:cNvSpPr>
          <p:nvPr/>
        </p:nvSpPr>
        <p:spPr bwMode="auto">
          <a:xfrm>
            <a:off x="1922463" y="1676421"/>
            <a:ext cx="488950" cy="7905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vert="eaVert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Functional</a:t>
            </a:r>
          </a:p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2115" name="Rectangle 113"/>
          <p:cNvSpPr>
            <a:spLocks noChangeArrowheads="1"/>
          </p:cNvSpPr>
          <p:nvPr/>
        </p:nvSpPr>
        <p:spPr bwMode="auto">
          <a:xfrm>
            <a:off x="2498725" y="1678009"/>
            <a:ext cx="488950" cy="7905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vert="eaVert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Functional</a:t>
            </a:r>
          </a:p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2116" name="Rectangle 114"/>
          <p:cNvSpPr>
            <a:spLocks noChangeArrowheads="1"/>
          </p:cNvSpPr>
          <p:nvPr/>
        </p:nvSpPr>
        <p:spPr bwMode="auto">
          <a:xfrm>
            <a:off x="3636963" y="1676421"/>
            <a:ext cx="488950" cy="7905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vert="eaVert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Functional</a:t>
            </a:r>
          </a:p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Area</a:t>
            </a:r>
          </a:p>
        </p:txBody>
      </p:sp>
      <p:sp>
        <p:nvSpPr>
          <p:cNvPr id="2117" name="Rectangle 115"/>
          <p:cNvSpPr>
            <a:spLocks noChangeArrowheads="1"/>
          </p:cNvSpPr>
          <p:nvPr/>
        </p:nvSpPr>
        <p:spPr bwMode="auto">
          <a:xfrm>
            <a:off x="4227513" y="1676421"/>
            <a:ext cx="488950" cy="790575"/>
          </a:xfrm>
          <a:prstGeom prst="rect">
            <a:avLst/>
          </a:prstGeom>
          <a:solidFill>
            <a:srgbClr val="6699FF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D5C99"/>
            </a:prstShdw>
          </a:effectLst>
        </p:spPr>
        <p:txBody>
          <a:bodyPr vert="eaVert" anchor="ctr">
            <a:spAutoFit/>
          </a:bodyPr>
          <a:lstStyle/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Functional</a:t>
            </a:r>
          </a:p>
          <a:p>
            <a:pPr algn="ctr" eaLnBrk="0" hangingPunct="0"/>
            <a:r>
              <a:rPr lang="en-US" sz="1000">
                <a:solidFill>
                  <a:schemeClr val="bg1"/>
                </a:solidFill>
              </a:rPr>
              <a:t>Area</a:t>
            </a:r>
          </a:p>
        </p:txBody>
      </p:sp>
      <p:pic>
        <p:nvPicPr>
          <p:cNvPr id="2118" name="Picture 49" descr="databas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9900" y="2362221"/>
            <a:ext cx="5540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4" name="AutoShape 118"/>
          <p:cNvSpPr>
            <a:spLocks noChangeArrowheads="1"/>
          </p:cNvSpPr>
          <p:nvPr/>
        </p:nvSpPr>
        <p:spPr bwMode="auto">
          <a:xfrm>
            <a:off x="6551613" y="1627209"/>
            <a:ext cx="414337" cy="874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</a:p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sp>
        <p:nvSpPr>
          <p:cNvPr id="4215" name="AutoShape 119"/>
          <p:cNvSpPr>
            <a:spLocks noChangeArrowheads="1"/>
          </p:cNvSpPr>
          <p:nvPr/>
        </p:nvSpPr>
        <p:spPr bwMode="auto">
          <a:xfrm>
            <a:off x="7094538" y="1636734"/>
            <a:ext cx="414337" cy="8747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47451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</p:spPr>
        <p:txBody>
          <a:bodyPr vert="eaVert" lIns="0" tIns="0" rIns="0" bIns="0" anchor="ctr"/>
          <a:lstStyle/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Integration</a:t>
            </a:r>
          </a:p>
          <a:p>
            <a:pPr algn="ctr" eaLnBrk="0" hangingPunct="0">
              <a:defRPr/>
            </a:pPr>
            <a:r>
              <a:rPr lang="nl-NL" sz="12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Service</a:t>
            </a:r>
          </a:p>
        </p:txBody>
      </p:sp>
      <p:sp>
        <p:nvSpPr>
          <p:cNvPr id="81" name="Title 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: </a:t>
            </a:r>
            <a:r>
              <a:rPr lang="en-US" dirty="0" err="1" smtClean="0"/>
              <a:t>Complexe</a:t>
            </a:r>
            <a:r>
              <a:rPr lang="en-US" dirty="0" smtClean="0"/>
              <a:t> </a:t>
            </a:r>
            <a:r>
              <a:rPr lang="en-US" dirty="0" err="1" smtClean="0"/>
              <a:t>Architectuur</a:t>
            </a:r>
            <a:endParaRPr lang="en-US" dirty="0"/>
          </a:p>
        </p:txBody>
      </p:sp>
      <p:sp>
        <p:nvSpPr>
          <p:cNvPr id="60" name="Slide Number Placeholder 5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E3F1831-8DAD-40C5-BB23-496DF23456C9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Endeavour overview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75656" y="3573016"/>
            <a:ext cx="42402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Entity Framework 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Inhoud</a:t>
            </a:r>
            <a:r>
              <a:rPr lang="en-US" dirty="0" smtClean="0"/>
              <a:t>: </a:t>
            </a:r>
            <a:r>
              <a:rPr lang="en-US" dirty="0" err="1" smtClean="0"/>
              <a:t>Nieuwste</a:t>
            </a:r>
            <a:r>
              <a:rPr lang="en-US" dirty="0" smtClean="0"/>
              <a:t> </a:t>
            </a:r>
            <a:r>
              <a:rPr lang="en-US" dirty="0" err="1" smtClean="0"/>
              <a:t>Technologie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5776" y="2564904"/>
            <a:ext cx="39948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.NET Framework 4</a:t>
            </a: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700808"/>
            <a:ext cx="14782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C# 4.0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40152" y="1700808"/>
            <a:ext cx="15208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WCF 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43608" y="2492896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LINQ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4665330"/>
            <a:ext cx="35875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SQL Server 2008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4293096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SQL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9712" y="1124744"/>
            <a:ext cx="29937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ASP.NET MVC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8144" y="3573016"/>
            <a:ext cx="1317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MS Test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576" y="1052736"/>
            <a:ext cx="88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jQuery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4221088"/>
            <a:ext cx="606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DDL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24328" y="3861048"/>
            <a:ext cx="1106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XML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60032" y="4509120"/>
            <a:ext cx="18614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</a:rPr>
              <a:t>Security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8224" y="5445224"/>
            <a:ext cx="15877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Cryptography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5517232"/>
            <a:ext cx="1485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Transactions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483768" y="5661248"/>
            <a:ext cx="975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Indexes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04048" y="1772816"/>
            <a:ext cx="696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AJAX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16016" y="5661248"/>
            <a:ext cx="1739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Authentication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4288" y="4869160"/>
            <a:ext cx="1606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Authorization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740352" y="1844824"/>
            <a:ext cx="79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WSDL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668344" y="3284984"/>
            <a:ext cx="590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XSD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092280" y="2564904"/>
            <a:ext cx="1583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Contract First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08104" y="1196752"/>
            <a:ext cx="2173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Service Framework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3100898"/>
            <a:ext cx="18277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ORM-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modelling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7704" y="1988840"/>
            <a:ext cx="2996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Base Class Libraries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9500"/>
                            </p:stCondLst>
                            <p:childTnLst>
                              <p:par>
                                <p:cTn id="8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26" grpId="0"/>
      <p:bldP spid="27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 smtClean="0"/>
              <a:t>vonden</a:t>
            </a:r>
            <a:r>
              <a:rPr lang="en-US" dirty="0" smtClean="0"/>
              <a:t> </a:t>
            </a:r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van?</a:t>
            </a:r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323528" y="1196752"/>
            <a:ext cx="3816424" cy="1872208"/>
          </a:xfrm>
          <a:prstGeom prst="wedgeRoundRect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Nuttig</a:t>
            </a:r>
            <a:r>
              <a:rPr lang="en-US" sz="3200" dirty="0" smtClean="0"/>
              <a:t> </a:t>
            </a:r>
            <a:r>
              <a:rPr lang="en-US" sz="3200" dirty="0" err="1" smtClean="0"/>
              <a:t>om</a:t>
            </a:r>
            <a:r>
              <a:rPr lang="en-US" sz="3200" dirty="0" smtClean="0"/>
              <a:t> </a:t>
            </a:r>
            <a:r>
              <a:rPr lang="en-US" sz="3200" dirty="0" err="1" smtClean="0"/>
              <a:t>te</a:t>
            </a:r>
            <a:r>
              <a:rPr lang="en-US" sz="3200" dirty="0" smtClean="0"/>
              <a:t> </a:t>
            </a:r>
            <a:r>
              <a:rPr lang="en-US" sz="3200" dirty="0" err="1" smtClean="0"/>
              <a:t>zien</a:t>
            </a:r>
            <a:r>
              <a:rPr lang="en-US" sz="3200" dirty="0" smtClean="0"/>
              <a:t> hoe het </a:t>
            </a:r>
            <a:r>
              <a:rPr lang="en-US" sz="3200" dirty="0" err="1" smtClean="0"/>
              <a:t>er</a:t>
            </a:r>
            <a:r>
              <a:rPr lang="en-US" sz="3200" dirty="0" smtClean="0"/>
              <a:t> in de </a:t>
            </a:r>
            <a:r>
              <a:rPr lang="en-US" sz="3200" dirty="0" err="1" smtClean="0"/>
              <a:t>praktijk</a:t>
            </a:r>
            <a:r>
              <a:rPr lang="en-US" sz="3200" dirty="0" smtClean="0"/>
              <a:t> </a:t>
            </a:r>
            <a:r>
              <a:rPr lang="en-US" sz="3200" dirty="0" err="1" smtClean="0"/>
              <a:t>aan</a:t>
            </a:r>
            <a:r>
              <a:rPr lang="en-US" sz="3200" dirty="0" smtClean="0"/>
              <a:t> toe </a:t>
            </a:r>
            <a:r>
              <a:rPr lang="en-US" sz="3200" dirty="0" err="1" smtClean="0"/>
              <a:t>gaat</a:t>
            </a:r>
            <a:endParaRPr lang="en-US" sz="3200" dirty="0"/>
          </a:p>
        </p:txBody>
      </p:sp>
      <p:sp>
        <p:nvSpPr>
          <p:cNvPr id="5" name="Oval Callout 4"/>
          <p:cNvSpPr/>
          <p:nvPr/>
        </p:nvSpPr>
        <p:spPr>
          <a:xfrm>
            <a:off x="5076056" y="980728"/>
            <a:ext cx="3096344" cy="208823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 err="1" smtClean="0">
                <a:solidFill>
                  <a:prstClr val="white"/>
                </a:solidFill>
              </a:rPr>
              <a:t>Een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boek</a:t>
            </a:r>
            <a:r>
              <a:rPr lang="en-US" sz="3200" dirty="0" smtClean="0">
                <a:solidFill>
                  <a:prstClr val="white"/>
                </a:solidFill>
              </a:rPr>
              <a:t> per week is </a:t>
            </a:r>
            <a:r>
              <a:rPr lang="en-US" sz="3200" dirty="0" err="1" smtClean="0">
                <a:solidFill>
                  <a:prstClr val="white"/>
                </a:solidFill>
              </a:rPr>
              <a:t>stevige</a:t>
            </a:r>
            <a:r>
              <a:rPr lang="en-US" sz="3200" dirty="0" smtClean="0">
                <a:solidFill>
                  <a:prstClr val="white"/>
                </a:solidFill>
              </a:rPr>
              <a:t> </a:t>
            </a:r>
            <a:r>
              <a:rPr lang="en-US" sz="3200" dirty="0" err="1" smtClean="0">
                <a:solidFill>
                  <a:prstClr val="white"/>
                </a:solidFill>
              </a:rPr>
              <a:t>kost</a:t>
            </a:r>
            <a:endParaRPr lang="en-US" sz="3200" dirty="0">
              <a:solidFill>
                <a:prstClr val="white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4788024" y="3645024"/>
            <a:ext cx="3995936" cy="21602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Ik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zie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 nu pas het nut van UML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</a:rPr>
              <a:t>diagrammen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755576" y="3933056"/>
            <a:ext cx="3528392" cy="187220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Je </a:t>
            </a:r>
            <a:r>
              <a:rPr lang="en-US" sz="2800" dirty="0" err="1" smtClean="0"/>
              <a:t>kunt</a:t>
            </a:r>
            <a:r>
              <a:rPr lang="en-US" sz="2800" dirty="0" smtClean="0"/>
              <a:t> </a:t>
            </a:r>
            <a:r>
              <a:rPr lang="en-US" sz="2800" dirty="0" err="1" smtClean="0"/>
              <a:t>alles</a:t>
            </a:r>
            <a:r>
              <a:rPr lang="en-US" sz="2800" dirty="0" smtClean="0"/>
              <a:t> </a:t>
            </a:r>
            <a:r>
              <a:rPr lang="en-US" sz="2800" dirty="0" err="1" smtClean="0"/>
              <a:t>vragen</a:t>
            </a:r>
            <a:r>
              <a:rPr lang="en-US" sz="2800" dirty="0" smtClean="0"/>
              <a:t>, en de </a:t>
            </a:r>
            <a:r>
              <a:rPr lang="en-US" sz="2800" dirty="0" err="1" smtClean="0"/>
              <a:t>docenten</a:t>
            </a:r>
            <a:r>
              <a:rPr lang="en-US" sz="2800" dirty="0" smtClean="0"/>
              <a:t> </a:t>
            </a:r>
            <a:r>
              <a:rPr lang="en-US" sz="2800" dirty="0" err="1" smtClean="0"/>
              <a:t>geven</a:t>
            </a:r>
            <a:r>
              <a:rPr lang="en-US" sz="2800" dirty="0" smtClean="0"/>
              <a:t> </a:t>
            </a:r>
            <a:r>
              <a:rPr lang="en-US" sz="2800" dirty="0" err="1" smtClean="0"/>
              <a:t>antwoord</a:t>
            </a:r>
            <a:r>
              <a:rPr lang="en-US" sz="2800" dirty="0" smtClean="0"/>
              <a:t> </a:t>
            </a:r>
            <a:r>
              <a:rPr lang="en-US" sz="2800" dirty="0" err="1" smtClean="0"/>
              <a:t>vanuit</a:t>
            </a:r>
            <a:r>
              <a:rPr lang="en-US" sz="2800" dirty="0" smtClean="0"/>
              <a:t> de </a:t>
            </a:r>
            <a:r>
              <a:rPr lang="en-US" sz="2800" dirty="0" err="1" smtClean="0"/>
              <a:t>praktijk</a:t>
            </a:r>
            <a:r>
              <a:rPr lang="en-US" sz="2800" dirty="0" smtClean="0"/>
              <a:t>”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vond Info Support er van?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Leuk om te doen</a:t>
            </a:r>
          </a:p>
          <a:p>
            <a:r>
              <a:rPr lang="nl-NL" dirty="0" smtClean="0"/>
              <a:t>Gemotiveerde studenten</a:t>
            </a:r>
          </a:p>
          <a:p>
            <a:endParaRPr lang="nl-NL" dirty="0" smtClean="0"/>
          </a:p>
          <a:p>
            <a:r>
              <a:rPr lang="nl-NL" dirty="0" smtClean="0"/>
              <a:t>Info support verzorgt normaal losse trainingen</a:t>
            </a:r>
          </a:p>
          <a:p>
            <a:pPr lvl="1"/>
            <a:r>
              <a:rPr lang="nl-NL" smtClean="0"/>
              <a:t>Geïntegreerd </a:t>
            </a:r>
            <a:r>
              <a:rPr lang="nl-NL" dirty="0" smtClean="0"/>
              <a:t>aanbieden geeft voordelen</a:t>
            </a:r>
          </a:p>
          <a:p>
            <a:pPr lvl="1"/>
            <a:r>
              <a:rPr lang="nl-NL" dirty="0" smtClean="0"/>
              <a:t>Toetsen maken is een vak</a:t>
            </a:r>
          </a:p>
          <a:p>
            <a:pPr lvl="1"/>
            <a:r>
              <a:rPr lang="nl-NL" dirty="0" smtClean="0"/>
              <a:t>Return on investment?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 smtClean="0">
                <a:solidFill>
                  <a:srgbClr val="0070C0"/>
                </a:solidFill>
              </a:rPr>
              <a:t>Info Support </a:t>
            </a:r>
            <a:r>
              <a:rPr lang="nl-NL" dirty="0" smtClean="0"/>
              <a:t>heeft een </a:t>
            </a:r>
            <a:r>
              <a:rPr lang="nl-NL" b="1" dirty="0" smtClean="0">
                <a:solidFill>
                  <a:srgbClr val="0070C0"/>
                </a:solidFill>
              </a:rPr>
              <a:t>Minor</a:t>
            </a:r>
            <a:r>
              <a:rPr lang="nl-NL" dirty="0" smtClean="0"/>
              <a:t> verzorgd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              </a:t>
            </a:r>
            <a:r>
              <a:rPr lang="en-US" sz="4000" b="1" dirty="0" smtClean="0"/>
              <a:t>Software engineering</a:t>
            </a:r>
          </a:p>
          <a:p>
            <a:pPr>
              <a:buNone/>
            </a:pPr>
            <a:r>
              <a:rPr lang="en-US" sz="4000" b="1" dirty="0" smtClean="0"/>
              <a:t>           in </a:t>
            </a:r>
            <a:r>
              <a:rPr lang="en-US" sz="4000" b="1" dirty="0" err="1" smtClean="0"/>
              <a:t>een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ontwikkelstraat</a:t>
            </a:r>
            <a:endParaRPr lang="en-US" sz="4000" b="1" dirty="0" smtClean="0"/>
          </a:p>
          <a:p>
            <a:endParaRPr lang="nl-NL" sz="2400" dirty="0" smtClean="0"/>
          </a:p>
          <a:p>
            <a:r>
              <a:rPr lang="nl-NL" dirty="0" smtClean="0"/>
              <a:t>We gaan dat dit jaar weer doen</a:t>
            </a:r>
          </a:p>
          <a:p>
            <a:r>
              <a:rPr lang="nl-NL" dirty="0" smtClean="0"/>
              <a:t>Nog betere aansluiting op praktijk</a:t>
            </a:r>
          </a:p>
          <a:p>
            <a:r>
              <a:rPr lang="nl-NL" dirty="0" smtClean="0"/>
              <a:t>Bijblijven met nieuwste technologie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Program Files\Microsoft Resource DVD Artwork\DVD_ART\Artwork_Imagery\Shapes and Graphics\MSN Illustration Icon\MSN icon hel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925" y="1120775"/>
            <a:ext cx="49815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de </a:t>
            </a:r>
            <a:r>
              <a:rPr lang="en-US" dirty="0" err="1" smtClean="0"/>
              <a:t>spreker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68913"/>
          </a:xfrm>
        </p:spPr>
        <p:txBody>
          <a:bodyPr/>
          <a:lstStyle/>
          <a:p>
            <a:pPr>
              <a:buNone/>
            </a:pPr>
            <a:r>
              <a:rPr lang="en-US" sz="4400" dirty="0" smtClean="0"/>
              <a:t>				</a:t>
            </a:r>
            <a:r>
              <a:rPr lang="en-US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Marco Pil</a:t>
            </a:r>
          </a:p>
        </p:txBody>
      </p:sp>
      <p:pic>
        <p:nvPicPr>
          <p:cNvPr id="5" name="Picture 4" descr="Marco P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861047"/>
            <a:ext cx="1656184" cy="2208245"/>
          </a:xfrm>
          <a:prstGeom prst="rect">
            <a:avLst/>
          </a:prstGeom>
        </p:spPr>
      </p:pic>
      <p:pic>
        <p:nvPicPr>
          <p:cNvPr id="6" name="Picture 5" descr="MarcoStudent.bmp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827584" y="2276872"/>
            <a:ext cx="1685925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71800" y="2420888"/>
            <a:ext cx="36477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</a:rPr>
              <a:t>WO </a:t>
            </a:r>
            <a:r>
              <a:rPr lang="en-US" sz="3200" dirty="0" err="1" smtClean="0">
                <a:solidFill>
                  <a:prstClr val="black"/>
                </a:solidFill>
              </a:rPr>
              <a:t>Informatica</a:t>
            </a:r>
            <a:endParaRPr lang="en-US" sz="3200" dirty="0" smtClean="0">
              <a:solidFill>
                <a:prstClr val="black"/>
              </a:solidFill>
            </a:endParaRPr>
          </a:p>
          <a:p>
            <a:r>
              <a:rPr lang="en-US" sz="3200" dirty="0" smtClean="0">
                <a:solidFill>
                  <a:prstClr val="black"/>
                </a:solidFill>
              </a:rPr>
              <a:t>	(KUN – ’89-’95)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4509120"/>
            <a:ext cx="4847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Trainer/Consultant</a:t>
            </a:r>
          </a:p>
          <a:p>
            <a:r>
              <a:rPr lang="en-US" sz="3200" dirty="0" smtClean="0"/>
              <a:t>	Info Support  (2002</a:t>
            </a:r>
            <a:r>
              <a:rPr lang="en-US" sz="3200" dirty="0" smtClean="0">
                <a:sym typeface="Wingdings" pitchFamily="2" charset="2"/>
              </a:rPr>
              <a:t> – 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/>
          <a:lstStyle/>
          <a:p>
            <a:r>
              <a:rPr lang="nl-NL" sz="28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Focus op IT vakmanschap</a:t>
            </a:r>
          </a:p>
          <a:p>
            <a:r>
              <a:rPr lang="nl-NL" sz="28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Sinds oprichting (1986)</a:t>
            </a:r>
            <a:br>
              <a:rPr lang="nl-NL" sz="2800" dirty="0" smtClean="0">
                <a:solidFill>
                  <a:srgbClr val="000000"/>
                </a:solidFill>
                <a:cs typeface="Arial" charset="0"/>
                <a:sym typeface="Arial" charset="0"/>
              </a:rPr>
            </a:br>
            <a:r>
              <a:rPr lang="nl-NL" sz="28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 financieel gezond</a:t>
            </a:r>
          </a:p>
          <a:p>
            <a:r>
              <a:rPr lang="nl-NL" sz="28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IT-Projecten</a:t>
            </a:r>
          </a:p>
          <a:p>
            <a:pPr lvl="1"/>
            <a:r>
              <a:rPr lang="nl-NL" sz="2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Ontwerpen</a:t>
            </a:r>
          </a:p>
          <a:p>
            <a:pPr lvl="1"/>
            <a:r>
              <a:rPr lang="nl-NL" sz="2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Bouwen</a:t>
            </a:r>
          </a:p>
          <a:p>
            <a:pPr lvl="1"/>
            <a:r>
              <a:rPr lang="nl-NL" sz="2400" dirty="0" smtClean="0">
                <a:solidFill>
                  <a:srgbClr val="000000"/>
                </a:solidFill>
                <a:cs typeface="Arial" charset="0"/>
                <a:sym typeface="Arial" charset="0"/>
              </a:rPr>
              <a:t>Beheren</a:t>
            </a:r>
          </a:p>
          <a:p>
            <a:endParaRPr lang="en-US" sz="2800" dirty="0" smtClean="0"/>
          </a:p>
          <a:p>
            <a:pPr lvl="1">
              <a:buNone/>
            </a:pPr>
            <a:endParaRPr lang="en-US" sz="24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995936" y="4149080"/>
            <a:ext cx="453650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300 werknemers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nl-NL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Arial" charset="0"/>
                <a:sym typeface="Arial" charset="0"/>
              </a:rPr>
              <a:t>Kenniscentrum: 20 mensen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 Info Support</a:t>
            </a:r>
            <a:endParaRPr lang="en-US" dirty="0"/>
          </a:p>
        </p:txBody>
      </p:sp>
      <p:pic>
        <p:nvPicPr>
          <p:cNvPr id="10" name="Afbeelding 9" descr="Gold_Partner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5445224"/>
            <a:ext cx="1438275" cy="762000"/>
          </a:xfrm>
          <a:prstGeom prst="rect">
            <a:avLst/>
          </a:prstGeom>
        </p:spPr>
      </p:pic>
      <p:pic>
        <p:nvPicPr>
          <p:cNvPr id="14338" name="Picture 2" descr="Info Support BV">
            <a:hlinkClick r:id="rId4" tooltip="Info Support BV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0082" y="914400"/>
            <a:ext cx="3544818" cy="2658616"/>
          </a:xfrm>
          <a:prstGeom prst="rect">
            <a:avLst/>
          </a:prstGeom>
          <a:noFill/>
        </p:spPr>
      </p:pic>
      <p:pic>
        <p:nvPicPr>
          <p:cNvPr id="16388" name="Picture 4" descr="NL-JUG">
            <a:hlinkClick r:id="rId6" tooltip="NL-JUG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869160"/>
            <a:ext cx="1190625" cy="1190625"/>
          </a:xfrm>
          <a:prstGeom prst="rect">
            <a:avLst/>
          </a:prstGeom>
          <a:noFill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B6716A-4395-4C85-9436-5981E76C66D8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 smtClean="0"/>
              <a:t>Endeavour overview</a:t>
            </a:r>
            <a:endParaRPr lang="nl-NL"/>
          </a:p>
        </p:txBody>
      </p:sp>
      <p:pic>
        <p:nvPicPr>
          <p:cNvPr id="128002" name="Picture 2" descr="Oracle Partnerlogo">
            <a:hlinkClick r:id="rId8" tooltip="Oracle website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877272"/>
            <a:ext cx="1828800" cy="3143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105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Probleemschets</a:t>
            </a:r>
            <a:endParaRPr lang="en-US" dirty="0" smtClean="0"/>
          </a:p>
          <a:p>
            <a:r>
              <a:rPr lang="en-US" dirty="0" smtClean="0"/>
              <a:t>Minor Info Support</a:t>
            </a:r>
          </a:p>
          <a:p>
            <a:pPr lvl="1"/>
            <a:r>
              <a:rPr lang="en-US" dirty="0" err="1" smtClean="0"/>
              <a:t>Opzet</a:t>
            </a:r>
            <a:endParaRPr lang="en-US" dirty="0" smtClean="0"/>
          </a:p>
          <a:p>
            <a:pPr lvl="1"/>
            <a:r>
              <a:rPr lang="en-US" dirty="0" err="1" smtClean="0"/>
              <a:t>Inhoud</a:t>
            </a:r>
            <a:endParaRPr lang="en-US" dirty="0" smtClean="0"/>
          </a:p>
          <a:p>
            <a:pPr lvl="1"/>
            <a:r>
              <a:rPr lang="en-US" dirty="0" err="1" smtClean="0"/>
              <a:t>Ervaringen</a:t>
            </a:r>
            <a:endParaRPr lang="en-US" dirty="0" smtClean="0"/>
          </a:p>
          <a:p>
            <a:r>
              <a:rPr lang="en-US" dirty="0" err="1" smtClean="0"/>
              <a:t>Samenvatting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Studenten</a:t>
            </a:r>
            <a:r>
              <a:rPr lang="en-US" dirty="0" smtClean="0"/>
              <a:t> </a:t>
            </a:r>
            <a:r>
              <a:rPr lang="en-US" dirty="0" err="1" smtClean="0"/>
              <a:t>koken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700808"/>
            <a:ext cx="5616624" cy="37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vrienden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896391"/>
            <a:ext cx="702521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Koken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200 man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604867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Schaalgrootte</a:t>
            </a:r>
            <a:r>
              <a:rPr lang="en-US" dirty="0" smtClean="0"/>
              <a:t> in IT-</a:t>
            </a:r>
            <a:r>
              <a:rPr lang="en-US" dirty="0" err="1" smtClean="0"/>
              <a:t>projecten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0796" y="2499320"/>
            <a:ext cx="36957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857251"/>
            <a:ext cx="6419056" cy="3147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sz="3200" dirty="0" smtClean="0"/>
              <a:t>Grote </a:t>
            </a:r>
            <a:r>
              <a:rPr lang="en-US" sz="3200" dirty="0" err="1" smtClean="0"/>
              <a:t>projecten</a:t>
            </a:r>
            <a:endParaRPr lang="en-US" sz="3200" dirty="0" smtClean="0"/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7200+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functiepunten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40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mensen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jaar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3200" noProof="0" dirty="0" smtClean="0"/>
              <a:t>100.000 </a:t>
            </a:r>
            <a:r>
              <a:rPr lang="en-US" sz="3200" noProof="0" dirty="0" err="1" smtClean="0"/>
              <a:t>kLoC</a:t>
            </a:r>
            <a:r>
              <a:rPr lang="en-US" sz="3200" noProof="0" dirty="0" smtClean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83568" y="4221088"/>
            <a:ext cx="41764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noProof="0" dirty="0" err="1" smtClean="0"/>
              <a:t>Beheersbaar</a:t>
            </a:r>
            <a:r>
              <a:rPr lang="en-US" sz="3200" noProof="0" dirty="0" smtClean="0"/>
              <a:t>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dirty="0" smtClean="0"/>
              <a:t>	</a:t>
            </a:r>
            <a:r>
              <a:rPr lang="en-US" sz="3200" dirty="0" err="1" smtClean="0"/>
              <a:t>Onderhoudbaar</a:t>
            </a:r>
            <a:r>
              <a:rPr lang="en-US" sz="3200" dirty="0" smtClean="0"/>
              <a:t>?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Testbaar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?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3200" noProof="0" dirty="0" smtClean="0"/>
              <a:t>		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Software-</a:t>
            </a:r>
            <a:r>
              <a:rPr lang="en-US" dirty="0" err="1" smtClean="0"/>
              <a:t>ontwikkelstraat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Endeavour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toegevoegde</a:t>
            </a:r>
            <a:r>
              <a:rPr lang="en-US" dirty="0" smtClean="0"/>
              <a:t> </a:t>
            </a:r>
            <a:r>
              <a:rPr lang="en-US" dirty="0" err="1" smtClean="0"/>
              <a:t>waarde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9530" y="2147853"/>
            <a:ext cx="1452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Project Portal</a:t>
            </a:r>
            <a:endParaRPr lang="en-US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198" y="2160055"/>
            <a:ext cx="1175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latin typeface="+mj-lt"/>
              </a:rPr>
              <a:t>Guidelines</a:t>
            </a:r>
            <a:endParaRPr lang="en-US">
              <a:latin typeface="+mj-lt"/>
            </a:endParaRPr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8884" y="2602690"/>
            <a:ext cx="1538287" cy="2266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4169269" y="2160055"/>
            <a:ext cx="140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Digital Coach</a:t>
            </a:r>
            <a:endParaRPr lang="en-US" dirty="0">
              <a:latin typeface="+mj-lt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75975"/>
            <a:ext cx="2664296" cy="1954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785155"/>
            <a:ext cx="2441508" cy="1935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- Powerpoint Rapport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Requirements en Analyse in Endeavour 5</Template>
  <TotalTime>2001</TotalTime>
  <Words>431</Words>
  <Application>Microsoft Office PowerPoint</Application>
  <PresentationFormat>On-screen Show (4:3)</PresentationFormat>
  <Paragraphs>186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Template - Powerpoint Rapport</vt:lpstr>
      <vt:lpstr>Informatica-onderwijs op de grens van HBO en bedrijfsleven </vt:lpstr>
      <vt:lpstr>Over de spreker</vt:lpstr>
      <vt:lpstr>Over Info Support</vt:lpstr>
      <vt:lpstr>Agenda</vt:lpstr>
      <vt:lpstr>Studenten koken</vt:lpstr>
      <vt:lpstr>Koken voor vrienden</vt:lpstr>
      <vt:lpstr>Koken voor 200 man</vt:lpstr>
      <vt:lpstr>Schaalgrootte in IT-projecten</vt:lpstr>
      <vt:lpstr>Software-ontwikkelstraat</vt:lpstr>
      <vt:lpstr>Software-ontwikkelstraat</vt:lpstr>
      <vt:lpstr>Minor Info Support</vt:lpstr>
      <vt:lpstr>Minor Opzet</vt:lpstr>
      <vt:lpstr>Inhoud: Proces</vt:lpstr>
      <vt:lpstr>Inhoud: Complexe Architectuur</vt:lpstr>
      <vt:lpstr>Inhoud: Nieuwste Technologie</vt:lpstr>
      <vt:lpstr>Wat vonden studenten er van?</vt:lpstr>
      <vt:lpstr>Wat vond Info Support er van?</vt:lpstr>
      <vt:lpstr>Samenvatting</vt:lpstr>
      <vt:lpstr>Slide 19</vt:lpstr>
    </vt:vector>
  </TitlesOfParts>
  <Company>Info Support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Informaticaonderwijs op de grens van HBO en bedrijfsleven</dc:title>
  <dc:creator>Marco Pil</dc:creator>
  <cp:lastModifiedBy>Marco Pil</cp:lastModifiedBy>
  <cp:revision>93</cp:revision>
  <dcterms:created xsi:type="dcterms:W3CDTF">2009-02-23T13:59:55Z</dcterms:created>
  <dcterms:modified xsi:type="dcterms:W3CDTF">2011-04-11T14:02:07Z</dcterms:modified>
</cp:coreProperties>
</file>