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1" r:id="rId6"/>
    <p:sldId id="265" r:id="rId7"/>
    <p:sldId id="266" r:id="rId8"/>
    <p:sldId id="263" r:id="rId9"/>
    <p:sldId id="260" r:id="rId10"/>
    <p:sldId id="262" r:id="rId11"/>
  </p:sldIdLst>
  <p:sldSz cx="9144000" cy="6858000" type="screen4x3"/>
  <p:notesSz cx="6805613" cy="99393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BBDB"/>
    <a:srgbClr val="73E3F9"/>
    <a:srgbClr val="FF9900"/>
    <a:srgbClr val="008000"/>
    <a:srgbClr val="3399FF"/>
    <a:srgbClr val="FFFF00"/>
    <a:srgbClr val="00FF00"/>
    <a:srgbClr val="37BBD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90"/>
      </p:cViewPr>
      <p:guideLst>
        <p:guide orient="horz" pos="2160"/>
        <p:guide pos="2880"/>
      </p:guideLst>
    </p:cSldViewPr>
  </p:slideViewPr>
  <p:notesTextViewPr>
    <p:cViewPr>
      <p:scale>
        <a:sx n="100" d="100"/>
        <a:sy n="100" d="100"/>
      </p:scale>
      <p:origin x="0" y="0"/>
    </p:cViewPr>
  </p:notesTextViewPr>
  <p:notesViewPr>
    <p:cSldViewPr>
      <p:cViewPr varScale="1">
        <p:scale>
          <a:sx n="42" d="100"/>
          <a:sy n="42" d="100"/>
        </p:scale>
        <p:origin x="-1878" y="-102"/>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B310FB5-F800-403C-9B5A-74C707243271}" type="datetimeFigureOut">
              <a:rPr lang="nl-NL" smtClean="0"/>
              <a:pPr/>
              <a:t>5-4-2011</a:t>
            </a:fld>
            <a:endParaRPr lang="nl-NL"/>
          </a:p>
        </p:txBody>
      </p:sp>
      <p:sp>
        <p:nvSpPr>
          <p:cNvPr id="4" name="Footer Placeholder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CC0D011F-BEEB-4875-972C-B1EC21664E0F}" type="slidenum">
              <a:rPr lang="nl-NL" smtClean="0"/>
              <a:pPr/>
              <a:t>‹#›</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BA3DF500-AC2D-44BA-8F85-49ECB314F1AB}" type="datetimeFigureOut">
              <a:rPr lang="nl-NL" smtClean="0"/>
              <a:pPr/>
              <a:t>5-4-2011</a:t>
            </a:fld>
            <a:endParaRPr lang="nl-NL"/>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CA3857D1-D1E5-42F6-A7BD-E6BBF9A5C44B}" type="slidenum">
              <a:rPr lang="nl-NL" smtClean="0"/>
              <a:pPr/>
              <a:t>‹#›</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p>
            <a:r>
              <a:rPr lang="nl-NL" dirty="0" smtClean="0"/>
              <a:t>7 april 2011</a:t>
            </a:r>
            <a:endParaRPr lang="nl-NL" dirty="0"/>
          </a:p>
        </p:txBody>
      </p:sp>
      <p:sp>
        <p:nvSpPr>
          <p:cNvPr id="5" name="Footer Placeholder 4"/>
          <p:cNvSpPr>
            <a:spLocks noGrp="1"/>
          </p:cNvSpPr>
          <p:nvPr>
            <p:ph type="ftr" sz="quarter" idx="11"/>
          </p:nvPr>
        </p:nvSpPr>
        <p:spPr/>
        <p:txBody>
          <a:bodyPr/>
          <a:lstStyle>
            <a:lvl1pPr>
              <a:defRPr/>
            </a:lvl1pPr>
          </a:lstStyle>
          <a:p>
            <a:r>
              <a:rPr lang="nl-NL" dirty="0" smtClean="0"/>
              <a:t>NIOC 2011</a:t>
            </a:r>
            <a:endParaRPr lang="nl-NL" dirty="0"/>
          </a:p>
        </p:txBody>
      </p:sp>
      <p:sp>
        <p:nvSpPr>
          <p:cNvPr id="6" name="Slide Number Placeholder 5"/>
          <p:cNvSpPr>
            <a:spLocks noGrp="1"/>
          </p:cNvSpPr>
          <p:nvPr>
            <p:ph type="sldNum" sz="quarter" idx="12"/>
          </p:nvPr>
        </p:nvSpPr>
        <p:spPr/>
        <p:txBody>
          <a:bodyPr/>
          <a:lstStyle/>
          <a:p>
            <a:fld id="{2F977F71-C129-4C80-9E4E-FE0B7FBF6555}" type="slidenum">
              <a:rPr lang="nl-NL" smtClean="0"/>
              <a:pPr/>
              <a:t>‹#›</a:t>
            </a:fld>
            <a:r>
              <a:rPr lang="nl-NL" dirty="0" smtClean="0"/>
              <a:t>  </a:t>
            </a:r>
            <a:endParaRPr lang="nl-NL" dirty="0"/>
          </a:p>
        </p:txBody>
      </p:sp>
      <p:pic>
        <p:nvPicPr>
          <p:cNvPr id="2050" name="Picture 2"/>
          <p:cNvPicPr>
            <a:picLocks noChangeAspect="1" noChangeArrowheads="1"/>
          </p:cNvPicPr>
          <p:nvPr userDrawn="1"/>
        </p:nvPicPr>
        <p:blipFill>
          <a:blip r:embed="rId2" cstate="print"/>
          <a:srcRect/>
          <a:stretch>
            <a:fillRect/>
          </a:stretch>
        </p:blipFill>
        <p:spPr bwMode="auto">
          <a:xfrm>
            <a:off x="642910" y="500042"/>
            <a:ext cx="3695700" cy="1038225"/>
          </a:xfrm>
          <a:prstGeom prst="rect">
            <a:avLst/>
          </a:prstGeom>
          <a:noFill/>
          <a:ln w="9525">
            <a:noFill/>
            <a:miter lim="800000"/>
            <a:headEnd/>
            <a:tailEnd/>
          </a:ln>
        </p:spPr>
      </p:pic>
      <p:sp>
        <p:nvSpPr>
          <p:cNvPr id="8" name="Rectangle 7"/>
          <p:cNvSpPr/>
          <p:nvPr userDrawn="1"/>
        </p:nvSpPr>
        <p:spPr>
          <a:xfrm>
            <a:off x="0" y="1714488"/>
            <a:ext cx="9144000" cy="214314"/>
          </a:xfrm>
          <a:prstGeom prst="rect">
            <a:avLst/>
          </a:prstGeom>
          <a:solidFill>
            <a:srgbClr val="31B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43758" cy="1143000"/>
          </a:xfrm>
        </p:spPr>
        <p:txBody>
          <a:bodyPr/>
          <a:lstStyle/>
          <a:p>
            <a:r>
              <a:rPr lang="en-US" dirty="0" smtClean="0"/>
              <a:t>Click to edit Master title style</a:t>
            </a:r>
            <a:endParaRPr lang="nl-NL" dirty="0"/>
          </a:p>
        </p:txBody>
      </p:sp>
      <p:sp>
        <p:nvSpPr>
          <p:cNvPr id="3" name="Content Placeholder 2"/>
          <p:cNvSpPr>
            <a:spLocks noGrp="1"/>
          </p:cNvSpPr>
          <p:nvPr>
            <p:ph idx="1"/>
          </p:nvPr>
        </p:nvSpPr>
        <p:spPr>
          <a:xfrm>
            <a:off x="457200" y="1857364"/>
            <a:ext cx="8229600" cy="426879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NL" dirty="0"/>
          </a:p>
        </p:txBody>
      </p:sp>
      <p:sp>
        <p:nvSpPr>
          <p:cNvPr id="4" name="Date Placeholder 3"/>
          <p:cNvSpPr>
            <a:spLocks noGrp="1"/>
          </p:cNvSpPr>
          <p:nvPr>
            <p:ph type="dt" sz="half" idx="10"/>
          </p:nvPr>
        </p:nvSpPr>
        <p:spPr/>
        <p:txBody>
          <a:bodyPr/>
          <a:lstStyle>
            <a:lvl1pPr>
              <a:defRPr/>
            </a:lvl1pPr>
          </a:lstStyle>
          <a:p>
            <a:r>
              <a:rPr lang="nl-NL" dirty="0" smtClean="0"/>
              <a:t>7 april 2011</a:t>
            </a:r>
            <a:endParaRPr lang="nl-NL" dirty="0"/>
          </a:p>
        </p:txBody>
      </p:sp>
      <p:sp>
        <p:nvSpPr>
          <p:cNvPr id="5" name="Footer Placeholder 4"/>
          <p:cNvSpPr>
            <a:spLocks noGrp="1"/>
          </p:cNvSpPr>
          <p:nvPr>
            <p:ph type="ftr" sz="quarter" idx="11"/>
          </p:nvPr>
        </p:nvSpPr>
        <p:spPr/>
        <p:txBody>
          <a:bodyPr/>
          <a:lstStyle>
            <a:lvl1pPr>
              <a:defRPr/>
            </a:lvl1pPr>
          </a:lstStyle>
          <a:p>
            <a:r>
              <a:rPr lang="nl-NL" dirty="0" smtClean="0"/>
              <a:t>NIOC 2011</a:t>
            </a:r>
            <a:endParaRPr lang="nl-NL" dirty="0"/>
          </a:p>
        </p:txBody>
      </p:sp>
      <p:sp>
        <p:nvSpPr>
          <p:cNvPr id="6" name="Slide Number Placeholder 5"/>
          <p:cNvSpPr>
            <a:spLocks noGrp="1"/>
          </p:cNvSpPr>
          <p:nvPr>
            <p:ph type="sldNum" sz="quarter" idx="12"/>
          </p:nvPr>
        </p:nvSpPr>
        <p:spPr/>
        <p:txBody>
          <a:bodyPr/>
          <a:lstStyle/>
          <a:p>
            <a:fld id="{2F977F71-C129-4C80-9E4E-FE0B7FBF6555}" type="slidenum">
              <a:rPr lang="nl-NL" smtClean="0"/>
              <a:pPr/>
              <a:t>‹#›</a:t>
            </a:fld>
            <a:endParaRPr lang="nl-NL" dirty="0"/>
          </a:p>
        </p:txBody>
      </p:sp>
      <p:pic>
        <p:nvPicPr>
          <p:cNvPr id="3074" name="Picture 2"/>
          <p:cNvPicPr>
            <a:picLocks noChangeAspect="1" noChangeArrowheads="1"/>
          </p:cNvPicPr>
          <p:nvPr userDrawn="1"/>
        </p:nvPicPr>
        <p:blipFill>
          <a:blip r:embed="rId2" cstate="print"/>
          <a:srcRect/>
          <a:stretch>
            <a:fillRect/>
          </a:stretch>
        </p:blipFill>
        <p:spPr bwMode="auto">
          <a:xfrm>
            <a:off x="7643834" y="357166"/>
            <a:ext cx="1114425" cy="971550"/>
          </a:xfrm>
          <a:prstGeom prst="rect">
            <a:avLst/>
          </a:prstGeom>
          <a:noFill/>
          <a:ln w="9525">
            <a:noFill/>
            <a:miter lim="800000"/>
            <a:headEnd/>
            <a:tailEnd/>
          </a:ln>
        </p:spPr>
      </p:pic>
      <p:sp>
        <p:nvSpPr>
          <p:cNvPr id="8" name="Rectangle 7"/>
          <p:cNvSpPr/>
          <p:nvPr userDrawn="1"/>
        </p:nvSpPr>
        <p:spPr>
          <a:xfrm>
            <a:off x="0" y="1500174"/>
            <a:ext cx="9144000" cy="214314"/>
          </a:xfrm>
          <a:prstGeom prst="rect">
            <a:avLst/>
          </a:prstGeom>
          <a:solidFill>
            <a:srgbClr val="31B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43758" cy="1143000"/>
          </a:xfrm>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785926"/>
            <a:ext cx="4038600" cy="4340237"/>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NL" dirty="0"/>
          </a:p>
        </p:txBody>
      </p:sp>
      <p:sp>
        <p:nvSpPr>
          <p:cNvPr id="4" name="Content Placeholder 3"/>
          <p:cNvSpPr>
            <a:spLocks noGrp="1"/>
          </p:cNvSpPr>
          <p:nvPr>
            <p:ph sz="half" idx="2"/>
          </p:nvPr>
        </p:nvSpPr>
        <p:spPr>
          <a:xfrm>
            <a:off x="4648200" y="1785926"/>
            <a:ext cx="4038600" cy="4340237"/>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NL" dirty="0"/>
          </a:p>
        </p:txBody>
      </p:sp>
      <p:sp>
        <p:nvSpPr>
          <p:cNvPr id="5" name="Date Placeholder 4"/>
          <p:cNvSpPr>
            <a:spLocks noGrp="1"/>
          </p:cNvSpPr>
          <p:nvPr>
            <p:ph type="dt" sz="half" idx="10"/>
          </p:nvPr>
        </p:nvSpPr>
        <p:spPr/>
        <p:txBody>
          <a:bodyPr/>
          <a:lstStyle>
            <a:lvl1pPr>
              <a:defRPr/>
            </a:lvl1pPr>
          </a:lstStyle>
          <a:p>
            <a:r>
              <a:rPr lang="nl-NL" dirty="0" smtClean="0"/>
              <a:t>7 april 2011</a:t>
            </a:r>
            <a:endParaRPr lang="nl-NL" dirty="0"/>
          </a:p>
        </p:txBody>
      </p:sp>
      <p:sp>
        <p:nvSpPr>
          <p:cNvPr id="6" name="Footer Placeholder 5"/>
          <p:cNvSpPr>
            <a:spLocks noGrp="1"/>
          </p:cNvSpPr>
          <p:nvPr>
            <p:ph type="ftr" sz="quarter" idx="11"/>
          </p:nvPr>
        </p:nvSpPr>
        <p:spPr/>
        <p:txBody>
          <a:bodyPr/>
          <a:lstStyle>
            <a:lvl1pPr>
              <a:defRPr/>
            </a:lvl1pPr>
          </a:lstStyle>
          <a:p>
            <a:r>
              <a:rPr lang="nl-NL" dirty="0" smtClean="0"/>
              <a:t>NIOC 2011</a:t>
            </a:r>
            <a:endParaRPr lang="nl-NL" dirty="0"/>
          </a:p>
        </p:txBody>
      </p:sp>
      <p:sp>
        <p:nvSpPr>
          <p:cNvPr id="7" name="Slide Number Placeholder 6"/>
          <p:cNvSpPr>
            <a:spLocks noGrp="1"/>
          </p:cNvSpPr>
          <p:nvPr>
            <p:ph type="sldNum" sz="quarter" idx="12"/>
          </p:nvPr>
        </p:nvSpPr>
        <p:spPr/>
        <p:txBody>
          <a:bodyPr/>
          <a:lstStyle/>
          <a:p>
            <a:fld id="{2F977F71-C129-4C80-9E4E-FE0B7FBF6555}" type="slidenum">
              <a:rPr lang="nl-NL" smtClean="0"/>
              <a:pPr/>
              <a:t>‹#›</a:t>
            </a:fld>
            <a:endParaRPr lang="nl-NL"/>
          </a:p>
        </p:txBody>
      </p:sp>
      <p:pic>
        <p:nvPicPr>
          <p:cNvPr id="9" name="Picture 2"/>
          <p:cNvPicPr>
            <a:picLocks noChangeAspect="1" noChangeArrowheads="1"/>
          </p:cNvPicPr>
          <p:nvPr userDrawn="1"/>
        </p:nvPicPr>
        <p:blipFill>
          <a:blip r:embed="rId2" cstate="print"/>
          <a:srcRect/>
          <a:stretch>
            <a:fillRect/>
          </a:stretch>
        </p:blipFill>
        <p:spPr bwMode="auto">
          <a:xfrm>
            <a:off x="7643834" y="357166"/>
            <a:ext cx="1114425" cy="971550"/>
          </a:xfrm>
          <a:prstGeom prst="rect">
            <a:avLst/>
          </a:prstGeom>
          <a:noFill/>
          <a:ln w="9525">
            <a:noFill/>
            <a:miter lim="800000"/>
            <a:headEnd/>
            <a:tailEnd/>
          </a:ln>
        </p:spPr>
      </p:pic>
      <p:sp>
        <p:nvSpPr>
          <p:cNvPr id="10" name="Rectangle 9"/>
          <p:cNvSpPr/>
          <p:nvPr userDrawn="1"/>
        </p:nvSpPr>
        <p:spPr>
          <a:xfrm>
            <a:off x="0" y="1500174"/>
            <a:ext cx="9144000" cy="214314"/>
          </a:xfrm>
          <a:prstGeom prst="rect">
            <a:avLst/>
          </a:prstGeom>
          <a:solidFill>
            <a:srgbClr val="31B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29444" cy="1143000"/>
          </a:xfrm>
        </p:spPr>
        <p:txBody>
          <a:bodyPr/>
          <a:lstStyle>
            <a:lvl1pPr algn="l">
              <a:defRPr/>
            </a:lvl1pPr>
          </a:lstStyle>
          <a:p>
            <a:r>
              <a:rPr lang="en-US" dirty="0" smtClean="0"/>
              <a:t>Click to edit Master title style</a:t>
            </a:r>
            <a:endParaRPr lang="nl-NL" dirty="0"/>
          </a:p>
        </p:txBody>
      </p:sp>
      <p:sp>
        <p:nvSpPr>
          <p:cNvPr id="3" name="Date Placeholder 2"/>
          <p:cNvSpPr>
            <a:spLocks noGrp="1"/>
          </p:cNvSpPr>
          <p:nvPr>
            <p:ph type="dt" sz="half" idx="10"/>
          </p:nvPr>
        </p:nvSpPr>
        <p:spPr/>
        <p:txBody>
          <a:bodyPr/>
          <a:lstStyle>
            <a:lvl1pPr>
              <a:defRPr/>
            </a:lvl1pPr>
          </a:lstStyle>
          <a:p>
            <a:r>
              <a:rPr lang="nl-NL" dirty="0" smtClean="0"/>
              <a:t>7 april 2011</a:t>
            </a:r>
            <a:endParaRPr lang="nl-NL" dirty="0"/>
          </a:p>
        </p:txBody>
      </p:sp>
      <p:sp>
        <p:nvSpPr>
          <p:cNvPr id="4" name="Footer Placeholder 3"/>
          <p:cNvSpPr>
            <a:spLocks noGrp="1"/>
          </p:cNvSpPr>
          <p:nvPr>
            <p:ph type="ftr" sz="quarter" idx="11"/>
          </p:nvPr>
        </p:nvSpPr>
        <p:spPr/>
        <p:txBody>
          <a:bodyPr/>
          <a:lstStyle>
            <a:lvl1pPr>
              <a:defRPr/>
            </a:lvl1pPr>
          </a:lstStyle>
          <a:p>
            <a:r>
              <a:rPr lang="nl-NL" dirty="0" smtClean="0"/>
              <a:t>NIOC 2011</a:t>
            </a:r>
            <a:endParaRPr lang="nl-NL" dirty="0"/>
          </a:p>
        </p:txBody>
      </p:sp>
      <p:sp>
        <p:nvSpPr>
          <p:cNvPr id="5" name="Slide Number Placeholder 4"/>
          <p:cNvSpPr>
            <a:spLocks noGrp="1"/>
          </p:cNvSpPr>
          <p:nvPr>
            <p:ph type="sldNum" sz="quarter" idx="12"/>
          </p:nvPr>
        </p:nvSpPr>
        <p:spPr/>
        <p:txBody>
          <a:bodyPr/>
          <a:lstStyle/>
          <a:p>
            <a:fld id="{2F977F71-C129-4C80-9E4E-FE0B7FBF6555}" type="slidenum">
              <a:rPr lang="nl-NL" smtClean="0"/>
              <a:pPr/>
              <a:t>‹#›</a:t>
            </a:fld>
            <a:endParaRPr lang="nl-NL"/>
          </a:p>
        </p:txBody>
      </p:sp>
      <p:pic>
        <p:nvPicPr>
          <p:cNvPr id="5122" name="Picture 2"/>
          <p:cNvPicPr>
            <a:picLocks noChangeAspect="1" noChangeArrowheads="1"/>
          </p:cNvPicPr>
          <p:nvPr userDrawn="1"/>
        </p:nvPicPr>
        <p:blipFill>
          <a:blip r:embed="rId2" cstate="print"/>
          <a:srcRect/>
          <a:stretch>
            <a:fillRect/>
          </a:stretch>
        </p:blipFill>
        <p:spPr bwMode="auto">
          <a:xfrm>
            <a:off x="7429520" y="357166"/>
            <a:ext cx="1133475" cy="962025"/>
          </a:xfrm>
          <a:prstGeom prst="rect">
            <a:avLst/>
          </a:prstGeom>
          <a:noFill/>
          <a:ln w="9525">
            <a:noFill/>
            <a:miter lim="800000"/>
            <a:headEnd/>
            <a:tailEnd/>
          </a:ln>
        </p:spPr>
      </p:pic>
      <p:sp>
        <p:nvSpPr>
          <p:cNvPr id="7" name="Rectangle 6"/>
          <p:cNvSpPr/>
          <p:nvPr userDrawn="1"/>
        </p:nvSpPr>
        <p:spPr>
          <a:xfrm>
            <a:off x="0" y="1714488"/>
            <a:ext cx="9144000" cy="214314"/>
          </a:xfrm>
          <a:prstGeom prst="rect">
            <a:avLst/>
          </a:prstGeom>
          <a:solidFill>
            <a:srgbClr val="31B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nl-NL" dirty="0" smtClean="0"/>
              <a:t>7 april 2011</a:t>
            </a:r>
            <a:endParaRPr lang="nl-NL" dirty="0"/>
          </a:p>
        </p:txBody>
      </p:sp>
      <p:sp>
        <p:nvSpPr>
          <p:cNvPr id="3" name="Footer Placeholder 2"/>
          <p:cNvSpPr>
            <a:spLocks noGrp="1"/>
          </p:cNvSpPr>
          <p:nvPr>
            <p:ph type="ftr" sz="quarter" idx="11"/>
          </p:nvPr>
        </p:nvSpPr>
        <p:spPr/>
        <p:txBody>
          <a:bodyPr/>
          <a:lstStyle>
            <a:lvl1pPr>
              <a:defRPr/>
            </a:lvl1pPr>
          </a:lstStyle>
          <a:p>
            <a:r>
              <a:rPr lang="nl-NL" dirty="0" smtClean="0"/>
              <a:t>NIOC 2011</a:t>
            </a:r>
            <a:endParaRPr lang="nl-NL" dirty="0"/>
          </a:p>
        </p:txBody>
      </p:sp>
      <p:sp>
        <p:nvSpPr>
          <p:cNvPr id="4" name="Slide Number Placeholder 3"/>
          <p:cNvSpPr>
            <a:spLocks noGrp="1"/>
          </p:cNvSpPr>
          <p:nvPr>
            <p:ph type="sldNum" sz="quarter" idx="12"/>
          </p:nvPr>
        </p:nvSpPr>
        <p:spPr/>
        <p:txBody>
          <a:bodyPr/>
          <a:lstStyle/>
          <a:p>
            <a:fld id="{2F977F71-C129-4C80-9E4E-FE0B7FBF6555}" type="slidenum">
              <a:rPr lang="nl-NL" smtClean="0"/>
              <a:pPr/>
              <a:t>‹#›</a:t>
            </a:fld>
            <a:endParaRPr lang="nl-NL"/>
          </a:p>
        </p:txBody>
      </p:sp>
      <p:sp>
        <p:nvSpPr>
          <p:cNvPr id="5" name="Rectangle 4"/>
          <p:cNvSpPr/>
          <p:nvPr userDrawn="1"/>
        </p:nvSpPr>
        <p:spPr>
          <a:xfrm>
            <a:off x="0" y="1714488"/>
            <a:ext cx="9144000" cy="214314"/>
          </a:xfrm>
          <a:prstGeom prst="rect">
            <a:avLst/>
          </a:prstGeom>
          <a:solidFill>
            <a:srgbClr val="31B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4098" name="Picture 2"/>
          <p:cNvPicPr>
            <a:picLocks noChangeAspect="1" noChangeArrowheads="1"/>
          </p:cNvPicPr>
          <p:nvPr userDrawn="1"/>
        </p:nvPicPr>
        <p:blipFill>
          <a:blip r:embed="rId2" cstate="print"/>
          <a:srcRect/>
          <a:stretch>
            <a:fillRect/>
          </a:stretch>
        </p:blipFill>
        <p:spPr bwMode="auto">
          <a:xfrm>
            <a:off x="7715272" y="428604"/>
            <a:ext cx="1133475" cy="962025"/>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NL" dirty="0" smtClean="0"/>
              <a:t>7 april 2011</a:t>
            </a:r>
            <a:endParaRPr lang="nl-N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dirty="0" smtClean="0"/>
              <a:t>NIOC 2011</a:t>
            </a:r>
            <a:endParaRPr lang="nl-NL"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77F71-C129-4C80-9E4E-FE0B7FBF6555}" type="slidenum">
              <a:rPr lang="nl-NL" smtClean="0"/>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De propedeuse: meer dan een eerste jaar</a:t>
            </a:r>
            <a:endParaRPr lang="nl-NL" dirty="0"/>
          </a:p>
        </p:txBody>
      </p:sp>
      <p:sp>
        <p:nvSpPr>
          <p:cNvPr id="3" name="Subtitle 2"/>
          <p:cNvSpPr>
            <a:spLocks noGrp="1"/>
          </p:cNvSpPr>
          <p:nvPr>
            <p:ph type="subTitle" idx="1"/>
          </p:nvPr>
        </p:nvSpPr>
        <p:spPr>
          <a:xfrm>
            <a:off x="1691680" y="4941168"/>
            <a:ext cx="6400800" cy="1201688"/>
          </a:xfrm>
        </p:spPr>
        <p:txBody>
          <a:bodyPr>
            <a:normAutofit/>
          </a:bodyPr>
          <a:lstStyle/>
          <a:p>
            <a:pPr algn="r"/>
            <a:r>
              <a:rPr lang="nl-NL" sz="2800" dirty="0" smtClean="0"/>
              <a:t>Henk Plessius / Hans van der Meer</a:t>
            </a:r>
          </a:p>
          <a:p>
            <a:pPr algn="r"/>
            <a:r>
              <a:rPr lang="nl-NL" sz="2800" dirty="0" smtClean="0"/>
              <a:t>Instituut voor ICT</a:t>
            </a:r>
            <a:endParaRPr lang="nl-NL"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t>En nu ...</a:t>
            </a:r>
            <a:endParaRPr lang="nl-NL" dirty="0"/>
          </a:p>
        </p:txBody>
      </p:sp>
      <p:sp>
        <p:nvSpPr>
          <p:cNvPr id="3" name="Content Placeholder 2"/>
          <p:cNvSpPr>
            <a:spLocks noGrp="1"/>
          </p:cNvSpPr>
          <p:nvPr>
            <p:ph idx="1"/>
          </p:nvPr>
        </p:nvSpPr>
        <p:spPr/>
        <p:txBody>
          <a:bodyPr>
            <a:normAutofit/>
          </a:bodyPr>
          <a:lstStyle/>
          <a:p>
            <a:r>
              <a:rPr lang="nl-NL" sz="2400" dirty="0" smtClean="0"/>
              <a:t>Uitwerken rol docententeams </a:t>
            </a:r>
            <a:r>
              <a:rPr lang="nl-NL" sz="2400" dirty="0" smtClean="0"/>
              <a:t>per thema</a:t>
            </a:r>
          </a:p>
          <a:p>
            <a:r>
              <a:rPr lang="nl-NL" sz="2400" dirty="0" smtClean="0"/>
              <a:t>Uitrol naar hoofdfase</a:t>
            </a:r>
            <a:endParaRPr lang="nl-NL" sz="2400" dirty="0"/>
          </a:p>
        </p:txBody>
      </p:sp>
      <p:sp>
        <p:nvSpPr>
          <p:cNvPr id="4" name="Footer Placeholder 3"/>
          <p:cNvSpPr>
            <a:spLocks noGrp="1"/>
          </p:cNvSpPr>
          <p:nvPr>
            <p:ph type="ftr" sz="quarter" idx="11"/>
          </p:nvPr>
        </p:nvSpPr>
        <p:spPr/>
        <p:txBody>
          <a:bodyPr/>
          <a:lstStyle/>
          <a:p>
            <a:r>
              <a:rPr lang="nl-NL" smtClean="0"/>
              <a:t>NIOC 2011</a:t>
            </a:r>
            <a:endParaRPr lang="nl-NL" dirty="0"/>
          </a:p>
        </p:txBody>
      </p:sp>
      <p:sp>
        <p:nvSpPr>
          <p:cNvPr id="5" name="Slide Number Placeholder 4"/>
          <p:cNvSpPr>
            <a:spLocks noGrp="1"/>
          </p:cNvSpPr>
          <p:nvPr>
            <p:ph type="sldNum" sz="quarter" idx="12"/>
          </p:nvPr>
        </p:nvSpPr>
        <p:spPr/>
        <p:txBody>
          <a:bodyPr/>
          <a:lstStyle/>
          <a:p>
            <a:fld id="{2F977F71-C129-4C80-9E4E-FE0B7FBF6555}" type="slidenum">
              <a:rPr lang="nl-NL" smtClean="0"/>
              <a:pPr/>
              <a:t>10</a:t>
            </a:fld>
            <a:endParaRPr lang="nl-NL" dirty="0"/>
          </a:p>
        </p:txBody>
      </p:sp>
      <p:pic>
        <p:nvPicPr>
          <p:cNvPr id="5122" name="Picture 2"/>
          <p:cNvPicPr>
            <a:picLocks noChangeAspect="1" noChangeArrowheads="1"/>
          </p:cNvPicPr>
          <p:nvPr/>
        </p:nvPicPr>
        <p:blipFill>
          <a:blip r:embed="rId2" cstate="print"/>
          <a:srcRect/>
          <a:stretch>
            <a:fillRect/>
          </a:stretch>
        </p:blipFill>
        <p:spPr bwMode="auto">
          <a:xfrm>
            <a:off x="1619672" y="2780928"/>
            <a:ext cx="5656332" cy="353520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2"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ppt_y"/>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par>
                                <p:cTn id="9" presetID="2" presetClass="exit" presetSubtype="2" fill="hold" grpId="0" nodeType="withEffect">
                                  <p:stCondLst>
                                    <p:cond delay="0"/>
                                  </p:stCondLst>
                                  <p:childTnLst>
                                    <p:anim calcmode="lin" valueType="num">
                                      <p:cBhvr additive="base">
                                        <p:cTn id="10" dur="5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11" dur="500"/>
                                        <p:tgtEl>
                                          <p:spTgt spid="3">
                                            <p:txEl>
                                              <p:pRg st="1" end="1"/>
                                            </p:txEl>
                                          </p:spTgt>
                                        </p:tgtEl>
                                        <p:attrNameLst>
                                          <p:attrName>ppt_y</p:attrName>
                                        </p:attrNameLst>
                                      </p:cBhvr>
                                      <p:tavLst>
                                        <p:tav tm="0">
                                          <p:val>
                                            <p:strVal val="ppt_y"/>
                                          </p:val>
                                        </p:tav>
                                        <p:tav tm="100000">
                                          <p:val>
                                            <p:strVal val="ppt_y"/>
                                          </p:val>
                                        </p:tav>
                                      </p:tavLst>
                                    </p:anim>
                                    <p:set>
                                      <p:cBhvr>
                                        <p:cTn id="12" dur="1" fill="hold">
                                          <p:stCondLst>
                                            <p:cond delay="499"/>
                                          </p:stCondLst>
                                        </p:cTn>
                                        <p:tgtEl>
                                          <p:spTgt spid="3">
                                            <p:txEl>
                                              <p:pRg st="1" end="1"/>
                                            </p:txEl>
                                          </p:spTgt>
                                        </p:tgtEl>
                                        <p:attrNameLst>
                                          <p:attrName>style.visibility</p:attrName>
                                        </p:attrNameLst>
                                      </p:cBhvr>
                                      <p:to>
                                        <p:strVal val="hidden"/>
                                      </p:to>
                                    </p:set>
                                  </p:childTnLst>
                                </p:cTn>
                              </p:par>
                              <p:par>
                                <p:cTn id="13" presetID="2" presetClass="entr" presetSubtype="8" fill="hold" nodeType="withEffect">
                                  <p:stCondLst>
                                    <p:cond delay="0"/>
                                  </p:stCondLst>
                                  <p:childTnLst>
                                    <p:set>
                                      <p:cBhvr>
                                        <p:cTn id="14" dur="1" fill="hold">
                                          <p:stCondLst>
                                            <p:cond delay="0"/>
                                          </p:stCondLst>
                                        </p:cTn>
                                        <p:tgtEl>
                                          <p:spTgt spid="5122"/>
                                        </p:tgtEl>
                                        <p:attrNameLst>
                                          <p:attrName>style.visibility</p:attrName>
                                        </p:attrNameLst>
                                      </p:cBhvr>
                                      <p:to>
                                        <p:strVal val="visible"/>
                                      </p:to>
                                    </p:set>
                                    <p:anim calcmode="lin" valueType="num">
                                      <p:cBhvr additive="base">
                                        <p:cTn id="15" dur="500" fill="hold"/>
                                        <p:tgtEl>
                                          <p:spTgt spid="5122"/>
                                        </p:tgtEl>
                                        <p:attrNameLst>
                                          <p:attrName>ppt_x</p:attrName>
                                        </p:attrNameLst>
                                      </p:cBhvr>
                                      <p:tavLst>
                                        <p:tav tm="0">
                                          <p:val>
                                            <p:strVal val="0-#ppt_w/2"/>
                                          </p:val>
                                        </p:tav>
                                        <p:tav tm="100000">
                                          <p:val>
                                            <p:strVal val="#ppt_x"/>
                                          </p:val>
                                        </p:tav>
                                      </p:tavLst>
                                    </p:anim>
                                    <p:anim calcmode="lin" valueType="num">
                                      <p:cBhvr additive="base">
                                        <p:cTn id="16" dur="500" fill="hold"/>
                                        <p:tgtEl>
                                          <p:spTgt spid="51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1"/>
          </p:nvPr>
        </p:nvGraphicFramePr>
        <p:xfrm>
          <a:off x="4788024" y="1916832"/>
          <a:ext cx="4038600" cy="4389120"/>
        </p:xfrm>
        <a:graphic>
          <a:graphicData uri="http://schemas.openxmlformats.org/drawingml/2006/table">
            <a:tbl>
              <a:tblPr firstRow="1" bandRow="1">
                <a:tableStyleId>{FABFCF23-3B69-468F-B69F-88F6DE6A72F2}</a:tableStyleId>
              </a:tblPr>
              <a:tblGrid>
                <a:gridCol w="1800200"/>
                <a:gridCol w="1152128"/>
                <a:gridCol w="1086272"/>
              </a:tblGrid>
              <a:tr h="370840">
                <a:tc>
                  <a:txBody>
                    <a:bodyPr/>
                    <a:lstStyle/>
                    <a:p>
                      <a:r>
                        <a:rPr lang="nl-NL" dirty="0" smtClean="0"/>
                        <a:t>(najaar 2010)</a:t>
                      </a:r>
                      <a:endParaRPr lang="nl-NL" dirty="0"/>
                    </a:p>
                  </a:txBody>
                  <a:tcPr/>
                </a:tc>
                <a:tc>
                  <a:txBody>
                    <a:bodyPr/>
                    <a:lstStyle/>
                    <a:p>
                      <a:pPr algn="ctr"/>
                      <a:r>
                        <a:rPr lang="nl-NL" dirty="0" smtClean="0"/>
                        <a:t>voltijd</a:t>
                      </a:r>
                      <a:endParaRPr lang="nl-NL" dirty="0"/>
                    </a:p>
                  </a:txBody>
                  <a:tcPr/>
                </a:tc>
                <a:tc>
                  <a:txBody>
                    <a:bodyPr/>
                    <a:lstStyle/>
                    <a:p>
                      <a:pPr algn="ctr"/>
                      <a:r>
                        <a:rPr lang="nl-NL" dirty="0" smtClean="0"/>
                        <a:t>deeltijd/</a:t>
                      </a:r>
                    </a:p>
                    <a:p>
                      <a:pPr algn="ctr"/>
                      <a:r>
                        <a:rPr lang="nl-NL" dirty="0" smtClean="0"/>
                        <a:t>duaal</a:t>
                      </a:r>
                      <a:endParaRPr lang="nl-NL" dirty="0"/>
                    </a:p>
                  </a:txBody>
                  <a:tcPr/>
                </a:tc>
              </a:tr>
              <a:tr h="370840">
                <a:tc>
                  <a:txBody>
                    <a:bodyPr/>
                    <a:lstStyle/>
                    <a:p>
                      <a:r>
                        <a:rPr lang="nl-NL" dirty="0" smtClean="0"/>
                        <a:t>Bedrijfskundige Informatica</a:t>
                      </a:r>
                      <a:endParaRPr lang="nl-NL" dirty="0"/>
                    </a:p>
                  </a:txBody>
                  <a:tcPr/>
                </a:tc>
                <a:tc>
                  <a:txBody>
                    <a:bodyPr/>
                    <a:lstStyle/>
                    <a:p>
                      <a:pPr algn="ctr"/>
                      <a:r>
                        <a:rPr lang="nl-NL" dirty="0" smtClean="0"/>
                        <a:t>156</a:t>
                      </a:r>
                      <a:endParaRPr lang="nl-NL" dirty="0"/>
                    </a:p>
                  </a:txBody>
                  <a:tcPr/>
                </a:tc>
                <a:tc>
                  <a:txBody>
                    <a:bodyPr/>
                    <a:lstStyle/>
                    <a:p>
                      <a:pPr algn="ctr"/>
                      <a:r>
                        <a:rPr lang="nl-NL" dirty="0" smtClean="0"/>
                        <a:t>96</a:t>
                      </a:r>
                      <a:endParaRPr lang="nl-NL" dirty="0"/>
                    </a:p>
                  </a:txBody>
                  <a:tcPr/>
                </a:tc>
              </a:tr>
              <a:tr h="370840">
                <a:tc>
                  <a:txBody>
                    <a:bodyPr/>
                    <a:lstStyle/>
                    <a:p>
                      <a:r>
                        <a:rPr lang="nl-NL" dirty="0" smtClean="0"/>
                        <a:t>Informatica / Software Engineering</a:t>
                      </a:r>
                      <a:endParaRPr lang="nl-NL" i="1" dirty="0"/>
                    </a:p>
                  </a:txBody>
                  <a:tcPr/>
                </a:tc>
                <a:tc>
                  <a:txBody>
                    <a:bodyPr/>
                    <a:lstStyle/>
                    <a:p>
                      <a:pPr algn="ctr"/>
                      <a:r>
                        <a:rPr lang="nl-NL" dirty="0" smtClean="0"/>
                        <a:t>267</a:t>
                      </a:r>
                      <a:endParaRPr lang="nl-NL" dirty="0"/>
                    </a:p>
                  </a:txBody>
                  <a:tcPr/>
                </a:tc>
                <a:tc>
                  <a:txBody>
                    <a:bodyPr/>
                    <a:lstStyle/>
                    <a:p>
                      <a:pPr algn="ctr"/>
                      <a:r>
                        <a:rPr lang="nl-NL" dirty="0" smtClean="0"/>
                        <a:t>114</a:t>
                      </a:r>
                      <a:endParaRPr lang="nl-NL" dirty="0"/>
                    </a:p>
                  </a:txBody>
                  <a:tcPr/>
                </a:tc>
              </a:tr>
              <a:tr h="370840">
                <a:tc>
                  <a:txBody>
                    <a:bodyPr/>
                    <a:lstStyle/>
                    <a:p>
                      <a:r>
                        <a:rPr lang="nl-NL" dirty="0" smtClean="0"/>
                        <a:t>Informatica / Information Engineering</a:t>
                      </a:r>
                      <a:endParaRPr lang="nl-NL" i="1" dirty="0"/>
                    </a:p>
                  </a:txBody>
                  <a:tcPr/>
                </a:tc>
                <a:tc>
                  <a:txBody>
                    <a:bodyPr/>
                    <a:lstStyle/>
                    <a:p>
                      <a:pPr algn="ctr"/>
                      <a:r>
                        <a:rPr lang="nl-NL" dirty="0" smtClean="0"/>
                        <a:t>68</a:t>
                      </a:r>
                      <a:endParaRPr lang="nl-NL" dirty="0"/>
                    </a:p>
                  </a:txBody>
                  <a:tcPr/>
                </a:tc>
                <a:tc>
                  <a:txBody>
                    <a:bodyPr/>
                    <a:lstStyle/>
                    <a:p>
                      <a:pPr algn="ctr"/>
                      <a:endParaRPr lang="nl-NL" dirty="0"/>
                    </a:p>
                  </a:txBody>
                  <a:tcPr/>
                </a:tc>
              </a:tr>
              <a:tr h="370840">
                <a:tc>
                  <a:txBody>
                    <a:bodyPr/>
                    <a:lstStyle/>
                    <a:p>
                      <a:r>
                        <a:rPr lang="nl-NL" dirty="0" smtClean="0"/>
                        <a:t>Informatica / Systeembeheer</a:t>
                      </a:r>
                      <a:endParaRPr lang="nl-NL" i="1" dirty="0"/>
                    </a:p>
                  </a:txBody>
                  <a:tcPr/>
                </a:tc>
                <a:tc>
                  <a:txBody>
                    <a:bodyPr/>
                    <a:lstStyle/>
                    <a:p>
                      <a:pPr algn="ctr"/>
                      <a:r>
                        <a:rPr lang="nl-NL" dirty="0" smtClean="0"/>
                        <a:t>261</a:t>
                      </a:r>
                      <a:endParaRPr lang="nl-NL" dirty="0"/>
                    </a:p>
                  </a:txBody>
                  <a:tcPr/>
                </a:tc>
                <a:tc>
                  <a:txBody>
                    <a:bodyPr/>
                    <a:lstStyle/>
                    <a:p>
                      <a:pPr algn="ctr"/>
                      <a:r>
                        <a:rPr lang="nl-NL" dirty="0" smtClean="0"/>
                        <a:t>165</a:t>
                      </a:r>
                      <a:endParaRPr lang="nl-NL" dirty="0"/>
                    </a:p>
                  </a:txBody>
                  <a:tcPr/>
                </a:tc>
              </a:tr>
              <a:tr h="370840">
                <a:tc>
                  <a:txBody>
                    <a:bodyPr/>
                    <a:lstStyle/>
                    <a:p>
                      <a:r>
                        <a:rPr lang="nl-NL" dirty="0" smtClean="0"/>
                        <a:t>Technische Informatica</a:t>
                      </a:r>
                      <a:endParaRPr lang="nl-NL" dirty="0"/>
                    </a:p>
                  </a:txBody>
                  <a:tcPr/>
                </a:tc>
                <a:tc>
                  <a:txBody>
                    <a:bodyPr/>
                    <a:lstStyle/>
                    <a:p>
                      <a:pPr algn="ctr"/>
                      <a:r>
                        <a:rPr lang="nl-NL" dirty="0" smtClean="0"/>
                        <a:t>164</a:t>
                      </a:r>
                      <a:endParaRPr lang="nl-NL" dirty="0"/>
                    </a:p>
                  </a:txBody>
                  <a:tcPr/>
                </a:tc>
                <a:tc>
                  <a:txBody>
                    <a:bodyPr/>
                    <a:lstStyle/>
                    <a:p>
                      <a:pPr algn="ctr"/>
                      <a:endParaRPr lang="nl-NL" dirty="0"/>
                    </a:p>
                  </a:txBody>
                  <a:tcPr/>
                </a:tc>
              </a:tr>
            </a:tbl>
          </a:graphicData>
        </a:graphic>
      </p:graphicFrame>
      <p:sp>
        <p:nvSpPr>
          <p:cNvPr id="7" name="Content Placeholder 6"/>
          <p:cNvSpPr>
            <a:spLocks noGrp="1"/>
          </p:cNvSpPr>
          <p:nvPr>
            <p:ph sz="half" idx="2"/>
          </p:nvPr>
        </p:nvSpPr>
        <p:spPr>
          <a:xfrm>
            <a:off x="323528" y="1916832"/>
            <a:ext cx="4038600" cy="4340237"/>
          </a:xfrm>
        </p:spPr>
        <p:txBody>
          <a:bodyPr>
            <a:normAutofit/>
          </a:bodyPr>
          <a:lstStyle/>
          <a:p>
            <a:pPr>
              <a:buNone/>
            </a:pPr>
            <a:r>
              <a:rPr lang="nl-NL" dirty="0" smtClean="0"/>
              <a:t>Facts &amp; Figures</a:t>
            </a:r>
          </a:p>
          <a:p>
            <a:r>
              <a:rPr lang="nl-NL" sz="1800" dirty="0" smtClean="0"/>
              <a:t>Het Instituut bestaat in deze vorm sinds september 2006</a:t>
            </a:r>
          </a:p>
          <a:p>
            <a:r>
              <a:rPr lang="nl-NL" sz="1800" dirty="0" smtClean="0"/>
              <a:t>Nu ongeveer 1300 studenten</a:t>
            </a:r>
          </a:p>
          <a:p>
            <a:r>
              <a:rPr lang="nl-NL" sz="1800" dirty="0" smtClean="0"/>
              <a:t>en 50 fte medewerkers </a:t>
            </a:r>
          </a:p>
          <a:p>
            <a:r>
              <a:rPr lang="nl-NL" sz="1800" dirty="0" smtClean="0"/>
              <a:t>Alle opleidingen Bachelor of ICT</a:t>
            </a:r>
          </a:p>
          <a:p>
            <a:r>
              <a:rPr lang="nl-NL" sz="1800" dirty="0" smtClean="0"/>
              <a:t>Daarnaast (professional) Master: Master of Informatics in Architecture</a:t>
            </a:r>
          </a:p>
          <a:p>
            <a:r>
              <a:rPr lang="nl-NL" sz="1800" dirty="0" smtClean="0"/>
              <a:t>Verbonden met lectoraten Digitale Architectuur, Extended Enterprise Systems en Microsysteemtechnologie/ Embedded Systems</a:t>
            </a:r>
          </a:p>
          <a:p>
            <a:endParaRPr lang="nl-NL" sz="1800" dirty="0" smtClean="0"/>
          </a:p>
          <a:p>
            <a:endParaRPr lang="nl-NL" sz="1800" dirty="0" smtClean="0"/>
          </a:p>
          <a:p>
            <a:endParaRPr lang="nl-NL" sz="1600" dirty="0"/>
          </a:p>
        </p:txBody>
      </p:sp>
      <p:sp>
        <p:nvSpPr>
          <p:cNvPr id="4" name="Footer Placeholder 3"/>
          <p:cNvSpPr>
            <a:spLocks noGrp="1"/>
          </p:cNvSpPr>
          <p:nvPr>
            <p:ph type="ftr" sz="quarter" idx="11"/>
          </p:nvPr>
        </p:nvSpPr>
        <p:spPr/>
        <p:txBody>
          <a:bodyPr/>
          <a:lstStyle/>
          <a:p>
            <a:r>
              <a:rPr lang="nl-NL" dirty="0" smtClean="0"/>
              <a:t>NIOC 2011</a:t>
            </a:r>
            <a:endParaRPr lang="nl-NL" dirty="0"/>
          </a:p>
        </p:txBody>
      </p:sp>
      <p:sp>
        <p:nvSpPr>
          <p:cNvPr id="5" name="Slide Number Placeholder 4"/>
          <p:cNvSpPr>
            <a:spLocks noGrp="1"/>
          </p:cNvSpPr>
          <p:nvPr>
            <p:ph type="sldNum" sz="quarter" idx="12"/>
          </p:nvPr>
        </p:nvSpPr>
        <p:spPr/>
        <p:txBody>
          <a:bodyPr/>
          <a:lstStyle/>
          <a:p>
            <a:fld id="{2F977F71-C129-4C80-9E4E-FE0B7FBF6555}" type="slidenum">
              <a:rPr lang="nl-NL" smtClean="0"/>
              <a:pPr/>
              <a:t>2</a:t>
            </a:fld>
            <a:endParaRPr lang="nl-NL" dirty="0"/>
          </a:p>
        </p:txBody>
      </p:sp>
      <p:sp>
        <p:nvSpPr>
          <p:cNvPr id="10" name="Title 9"/>
          <p:cNvSpPr>
            <a:spLocks noGrp="1"/>
          </p:cNvSpPr>
          <p:nvPr>
            <p:ph type="title"/>
          </p:nvPr>
        </p:nvSpPr>
        <p:spPr/>
        <p:txBody>
          <a:bodyPr/>
          <a:lstStyle/>
          <a:p>
            <a:pPr algn="l"/>
            <a:r>
              <a:rPr lang="nl-NL" dirty="0" smtClean="0"/>
              <a:t>Wie zijn wij</a:t>
            </a:r>
            <a:endParaRPr lang="nl-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t>Waarom vernieuwing </a:t>
            </a:r>
            <a:endParaRPr lang="nl-NL" dirty="0"/>
          </a:p>
        </p:txBody>
      </p:sp>
      <p:sp>
        <p:nvSpPr>
          <p:cNvPr id="7" name="Content Placeholder 6"/>
          <p:cNvSpPr>
            <a:spLocks noGrp="1"/>
          </p:cNvSpPr>
          <p:nvPr>
            <p:ph idx="1"/>
          </p:nvPr>
        </p:nvSpPr>
        <p:spPr>
          <a:xfrm>
            <a:off x="457200" y="1857364"/>
            <a:ext cx="7787208" cy="4268799"/>
          </a:xfrm>
        </p:spPr>
        <p:txBody>
          <a:bodyPr>
            <a:normAutofit fontScale="70000" lnSpcReduction="20000"/>
          </a:bodyPr>
          <a:lstStyle/>
          <a:p>
            <a:r>
              <a:rPr lang="nl-NL" dirty="0" smtClean="0"/>
              <a:t>Organisatorisch kader</a:t>
            </a:r>
          </a:p>
          <a:p>
            <a:pPr lvl="1"/>
            <a:r>
              <a:rPr lang="nl-NL" dirty="0" smtClean="0"/>
              <a:t>Van drie omgevingen (organisatorisch, geografisch) naar één Instituut</a:t>
            </a:r>
          </a:p>
          <a:p>
            <a:r>
              <a:rPr lang="nl-NL" dirty="0" smtClean="0"/>
              <a:t>Veranderingen in het beroepenveld</a:t>
            </a:r>
          </a:p>
          <a:p>
            <a:pPr lvl="1"/>
            <a:r>
              <a:rPr lang="nl-NL" dirty="0" smtClean="0"/>
              <a:t>Behoefte aan betere sociale vaardigheden</a:t>
            </a:r>
          </a:p>
          <a:p>
            <a:r>
              <a:rPr lang="nl-NL" dirty="0" smtClean="0"/>
              <a:t>Versterking competentiegericht onderwijs</a:t>
            </a:r>
          </a:p>
          <a:p>
            <a:pPr lvl="1"/>
            <a:r>
              <a:rPr lang="nl-NL" dirty="0" smtClean="0"/>
              <a:t>Op basis van model HBO-i</a:t>
            </a:r>
          </a:p>
          <a:p>
            <a:r>
              <a:rPr lang="nl-NL" dirty="0" smtClean="0"/>
              <a:t>Verbetering van het rendement</a:t>
            </a:r>
          </a:p>
          <a:p>
            <a:pPr lvl="1"/>
            <a:r>
              <a:rPr lang="nl-NL" dirty="0" smtClean="0"/>
              <a:t>Van minder dan 50% in de propedeuse naar 75% (doel voor cohort 2010/2011)</a:t>
            </a:r>
          </a:p>
          <a:p>
            <a:r>
              <a:rPr lang="nl-NL" dirty="0" smtClean="0"/>
              <a:t>Flexibilisering van het onderwijs</a:t>
            </a:r>
          </a:p>
          <a:p>
            <a:pPr lvl="1"/>
            <a:r>
              <a:rPr lang="nl-NL" dirty="0" smtClean="0"/>
              <a:t>Om sneller in te kunnen spelen op de behoeften van studenten en het beroepenveld</a:t>
            </a:r>
            <a:endParaRPr lang="nl-NL" dirty="0"/>
          </a:p>
        </p:txBody>
      </p:sp>
      <p:sp>
        <p:nvSpPr>
          <p:cNvPr id="5" name="Footer Placeholder 4"/>
          <p:cNvSpPr>
            <a:spLocks noGrp="1"/>
          </p:cNvSpPr>
          <p:nvPr>
            <p:ph type="ftr" sz="quarter" idx="11"/>
          </p:nvPr>
        </p:nvSpPr>
        <p:spPr/>
        <p:txBody>
          <a:bodyPr/>
          <a:lstStyle/>
          <a:p>
            <a:r>
              <a:rPr lang="nl-NL" smtClean="0"/>
              <a:t>NIOC 2011</a:t>
            </a:r>
            <a:endParaRPr lang="nl-NL" dirty="0"/>
          </a:p>
        </p:txBody>
      </p:sp>
      <p:sp>
        <p:nvSpPr>
          <p:cNvPr id="6" name="Slide Number Placeholder 5"/>
          <p:cNvSpPr>
            <a:spLocks noGrp="1"/>
          </p:cNvSpPr>
          <p:nvPr>
            <p:ph type="sldNum" sz="quarter" idx="12"/>
          </p:nvPr>
        </p:nvSpPr>
        <p:spPr/>
        <p:txBody>
          <a:bodyPr/>
          <a:lstStyle/>
          <a:p>
            <a:fld id="{2F977F71-C129-4C80-9E4E-FE0B7FBF6555}" type="slidenum">
              <a:rPr lang="nl-NL" smtClean="0"/>
              <a:pPr/>
              <a:t>3</a:t>
            </a:fld>
            <a:endParaRPr lang="nl-NL"/>
          </a:p>
        </p:txBody>
      </p:sp>
      <p:pic>
        <p:nvPicPr>
          <p:cNvPr id="2050" name="Picture 2" descr="C:\Program Files\Microsoft Office\MEDIA\CAGCAT10\j0299125.wmf"/>
          <p:cNvPicPr>
            <a:picLocks noChangeAspect="1" noChangeArrowheads="1"/>
          </p:cNvPicPr>
          <p:nvPr/>
        </p:nvPicPr>
        <p:blipFill>
          <a:blip r:embed="rId2" cstate="print"/>
          <a:srcRect/>
          <a:stretch>
            <a:fillRect/>
          </a:stretch>
        </p:blipFill>
        <p:spPr bwMode="auto">
          <a:xfrm>
            <a:off x="7524328" y="2708920"/>
            <a:ext cx="1100137" cy="180498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t>Opdracht</a:t>
            </a:r>
            <a:endParaRPr lang="nl-NL" dirty="0"/>
          </a:p>
        </p:txBody>
      </p:sp>
      <p:sp>
        <p:nvSpPr>
          <p:cNvPr id="3" name="Content Placeholder 2"/>
          <p:cNvSpPr>
            <a:spLocks noGrp="1"/>
          </p:cNvSpPr>
          <p:nvPr>
            <p:ph idx="1"/>
          </p:nvPr>
        </p:nvSpPr>
        <p:spPr>
          <a:xfrm>
            <a:off x="1907704" y="2276872"/>
            <a:ext cx="6717432" cy="2363724"/>
          </a:xfrm>
        </p:spPr>
        <p:txBody>
          <a:bodyPr>
            <a:noAutofit/>
          </a:bodyPr>
          <a:lstStyle/>
          <a:p>
            <a:r>
              <a:rPr lang="nl-NL" sz="2400" i="1" dirty="0" smtClean="0"/>
              <a:t>Ontwikkel een propedeuse met een eigen karakter waarin studenten kennismaken met het domein van de ICT op een aansprekende en motiverende manier. Als studenten op de juiste plek zitten (gekozen hebben voor de best passende studie), moet verdieping in het gekozen vakgebied aangebracht worden. </a:t>
            </a:r>
            <a:endParaRPr lang="nl-NL" sz="2400" i="1" dirty="0"/>
          </a:p>
        </p:txBody>
      </p:sp>
      <p:sp>
        <p:nvSpPr>
          <p:cNvPr id="4" name="Footer Placeholder 3"/>
          <p:cNvSpPr>
            <a:spLocks noGrp="1"/>
          </p:cNvSpPr>
          <p:nvPr>
            <p:ph type="ftr" sz="quarter" idx="11"/>
          </p:nvPr>
        </p:nvSpPr>
        <p:spPr/>
        <p:txBody>
          <a:bodyPr/>
          <a:lstStyle/>
          <a:p>
            <a:r>
              <a:rPr lang="nl-NL" smtClean="0"/>
              <a:t>NIOC 2011</a:t>
            </a:r>
            <a:endParaRPr lang="nl-NL" dirty="0"/>
          </a:p>
        </p:txBody>
      </p:sp>
      <p:sp>
        <p:nvSpPr>
          <p:cNvPr id="5" name="Slide Number Placeholder 4"/>
          <p:cNvSpPr>
            <a:spLocks noGrp="1"/>
          </p:cNvSpPr>
          <p:nvPr>
            <p:ph type="sldNum" sz="quarter" idx="12"/>
          </p:nvPr>
        </p:nvSpPr>
        <p:spPr/>
        <p:txBody>
          <a:bodyPr/>
          <a:lstStyle/>
          <a:p>
            <a:fld id="{2F977F71-C129-4C80-9E4E-FE0B7FBF6555}" type="slidenum">
              <a:rPr lang="nl-NL" smtClean="0"/>
              <a:pPr/>
              <a:t>4</a:t>
            </a:fld>
            <a:endParaRPr lang="nl-NL" dirty="0"/>
          </a:p>
        </p:txBody>
      </p:sp>
      <p:pic>
        <p:nvPicPr>
          <p:cNvPr id="3074" name="Picture 2" descr="C:\Program Files\Microsoft Office\MEDIA\CAGCAT10\j0301252.wmf"/>
          <p:cNvPicPr>
            <a:picLocks noChangeAspect="1" noChangeArrowheads="1"/>
          </p:cNvPicPr>
          <p:nvPr/>
        </p:nvPicPr>
        <p:blipFill>
          <a:blip r:embed="rId2" cstate="print"/>
          <a:srcRect/>
          <a:stretch>
            <a:fillRect/>
          </a:stretch>
        </p:blipFill>
        <p:spPr bwMode="auto">
          <a:xfrm>
            <a:off x="467544" y="4653136"/>
            <a:ext cx="1830387" cy="156527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t>Resultaat (Blok 1)</a:t>
            </a:r>
            <a:endParaRPr lang="nl-NL" dirty="0"/>
          </a:p>
        </p:txBody>
      </p:sp>
      <p:sp>
        <p:nvSpPr>
          <p:cNvPr id="3" name="Content Placeholder 2"/>
          <p:cNvSpPr>
            <a:spLocks noGrp="1"/>
          </p:cNvSpPr>
          <p:nvPr>
            <p:ph idx="1"/>
          </p:nvPr>
        </p:nvSpPr>
        <p:spPr>
          <a:xfrm>
            <a:off x="457200" y="1857364"/>
            <a:ext cx="8229600" cy="1931675"/>
          </a:xfrm>
        </p:spPr>
        <p:txBody>
          <a:bodyPr>
            <a:normAutofit/>
          </a:bodyPr>
          <a:lstStyle/>
          <a:p>
            <a:r>
              <a:rPr lang="nl-NL" sz="2400" i="1" dirty="0" smtClean="0"/>
              <a:t>Thema 1</a:t>
            </a:r>
            <a:r>
              <a:rPr lang="nl-NL" sz="2400" dirty="0" smtClean="0"/>
              <a:t>: Studie- en beroeps oriëntatie</a:t>
            </a:r>
          </a:p>
          <a:p>
            <a:pPr lvl="1"/>
            <a:r>
              <a:rPr lang="nl-NL" sz="2000" dirty="0" smtClean="0"/>
              <a:t>Gemeenschappelijk voor alle studenten</a:t>
            </a:r>
          </a:p>
          <a:p>
            <a:pPr lvl="1"/>
            <a:r>
              <a:rPr lang="nl-NL" sz="2000" dirty="0" smtClean="0"/>
              <a:t>Project: een reeks kort lopende opdrachten (één voor elke specialisatie) </a:t>
            </a:r>
          </a:p>
          <a:p>
            <a:pPr lvl="1"/>
            <a:r>
              <a:rPr lang="nl-NL" sz="2000" dirty="0" smtClean="0"/>
              <a:t>Oriënterende cursussen voor alle specialisaties</a:t>
            </a:r>
          </a:p>
          <a:p>
            <a:pPr lvl="1"/>
            <a:r>
              <a:rPr lang="nl-NL" sz="2000" dirty="0" smtClean="0"/>
              <a:t>Mentor als centraal aanspreekpunt</a:t>
            </a:r>
          </a:p>
          <a:p>
            <a:pPr>
              <a:buNone/>
            </a:pPr>
            <a:endParaRPr lang="nl-NL" dirty="0"/>
          </a:p>
        </p:txBody>
      </p:sp>
      <p:sp>
        <p:nvSpPr>
          <p:cNvPr id="4" name="Footer Placeholder 3"/>
          <p:cNvSpPr>
            <a:spLocks noGrp="1"/>
          </p:cNvSpPr>
          <p:nvPr>
            <p:ph type="ftr" sz="quarter" idx="11"/>
          </p:nvPr>
        </p:nvSpPr>
        <p:spPr/>
        <p:txBody>
          <a:bodyPr/>
          <a:lstStyle/>
          <a:p>
            <a:r>
              <a:rPr lang="nl-NL" smtClean="0"/>
              <a:t>NIOC 2011</a:t>
            </a:r>
            <a:endParaRPr lang="nl-NL" dirty="0"/>
          </a:p>
        </p:txBody>
      </p:sp>
      <p:sp>
        <p:nvSpPr>
          <p:cNvPr id="5" name="Slide Number Placeholder 4"/>
          <p:cNvSpPr>
            <a:spLocks noGrp="1"/>
          </p:cNvSpPr>
          <p:nvPr>
            <p:ph type="sldNum" sz="quarter" idx="12"/>
          </p:nvPr>
        </p:nvSpPr>
        <p:spPr/>
        <p:txBody>
          <a:bodyPr/>
          <a:lstStyle/>
          <a:p>
            <a:fld id="{2F977F71-C129-4C80-9E4E-FE0B7FBF6555}" type="slidenum">
              <a:rPr lang="nl-NL" smtClean="0"/>
              <a:pPr/>
              <a:t>5</a:t>
            </a:fld>
            <a:endParaRPr lang="nl-NL" dirty="0"/>
          </a:p>
        </p:txBody>
      </p:sp>
      <p:grpSp>
        <p:nvGrpSpPr>
          <p:cNvPr id="12" name="Group 11"/>
          <p:cNvGrpSpPr/>
          <p:nvPr/>
        </p:nvGrpSpPr>
        <p:grpSpPr>
          <a:xfrm>
            <a:off x="1187624" y="4149080"/>
            <a:ext cx="5184576" cy="1656184"/>
            <a:chOff x="1187624" y="4149080"/>
            <a:chExt cx="5184576" cy="1656184"/>
          </a:xfrm>
        </p:grpSpPr>
        <p:sp>
          <p:nvSpPr>
            <p:cNvPr id="7" name="Rounded Rectangle 6"/>
            <p:cNvSpPr/>
            <p:nvPr/>
          </p:nvSpPr>
          <p:spPr>
            <a:xfrm>
              <a:off x="1187624" y="4369905"/>
              <a:ext cx="1536171" cy="1214535"/>
            </a:xfrm>
            <a:prstGeom prst="roundRect">
              <a:avLst>
                <a:gd name="adj" fmla="val 16667"/>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bg1"/>
                  </a:solidFill>
                  <a:cs typeface="Arial" pitchFamily="34" charset="0"/>
                </a:rPr>
                <a:t>Organisatie-kunde</a:t>
              </a:r>
            </a:p>
            <a:p>
              <a:pPr algn="ctr"/>
              <a:endParaRPr lang="nl-NL" sz="1200" dirty="0">
                <a:solidFill>
                  <a:schemeClr val="bg1"/>
                </a:solidFill>
                <a:latin typeface="Arial" pitchFamily="34" charset="0"/>
                <a:cs typeface="Arial" pitchFamily="34" charset="0"/>
              </a:endParaRPr>
            </a:p>
          </p:txBody>
        </p:sp>
        <p:sp>
          <p:nvSpPr>
            <p:cNvPr id="8" name="Rounded Rectangle 7"/>
            <p:cNvSpPr/>
            <p:nvPr/>
          </p:nvSpPr>
          <p:spPr>
            <a:xfrm>
              <a:off x="2723795" y="4149080"/>
              <a:ext cx="1536171" cy="121453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cs typeface="Arial" pitchFamily="34" charset="0"/>
                </a:rPr>
                <a:t>Studie- en beroeps-oriëntatie</a:t>
              </a:r>
              <a:endParaRPr lang="nl-NL" dirty="0">
                <a:solidFill>
                  <a:schemeClr val="tx1"/>
                </a:solidFill>
                <a:cs typeface="Arial" pitchFamily="34" charset="0"/>
              </a:endParaRPr>
            </a:p>
          </p:txBody>
        </p:sp>
        <p:sp>
          <p:nvSpPr>
            <p:cNvPr id="9" name="Rounded Rectangle 8"/>
            <p:cNvSpPr/>
            <p:nvPr/>
          </p:nvSpPr>
          <p:spPr>
            <a:xfrm>
              <a:off x="4259965" y="4369905"/>
              <a:ext cx="1536171" cy="1214535"/>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bg1"/>
                  </a:solidFill>
                  <a:cs typeface="Arial" pitchFamily="34" charset="0"/>
                </a:rPr>
                <a:t>Inleiding ICT</a:t>
              </a:r>
            </a:p>
            <a:p>
              <a:pPr algn="ctr"/>
              <a:endParaRPr lang="nl-NL" sz="1200" dirty="0" smtClean="0">
                <a:solidFill>
                  <a:schemeClr val="bg1"/>
                </a:solidFill>
                <a:latin typeface="Arial" pitchFamily="34" charset="0"/>
                <a:cs typeface="Arial" pitchFamily="34" charset="0"/>
              </a:endParaRPr>
            </a:p>
            <a:p>
              <a:pPr algn="ctr"/>
              <a:endParaRPr lang="nl-NL" sz="1200" dirty="0">
                <a:solidFill>
                  <a:schemeClr val="bg1"/>
                </a:solidFill>
                <a:latin typeface="Arial" pitchFamily="34" charset="0"/>
                <a:cs typeface="Arial" pitchFamily="34" charset="0"/>
              </a:endParaRPr>
            </a:p>
          </p:txBody>
        </p:sp>
        <p:sp>
          <p:nvSpPr>
            <p:cNvPr id="10" name="Rounded Rectangle 9"/>
            <p:cNvSpPr/>
            <p:nvPr/>
          </p:nvSpPr>
          <p:spPr>
            <a:xfrm>
              <a:off x="2723795" y="5363615"/>
              <a:ext cx="1536171" cy="441649"/>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bg1"/>
                  </a:solidFill>
                  <a:cs typeface="Arial" pitchFamily="34" charset="0"/>
                </a:rPr>
                <a:t>Mentoruur</a:t>
              </a:r>
              <a:endParaRPr lang="nl-NL" dirty="0">
                <a:solidFill>
                  <a:schemeClr val="bg1"/>
                </a:solidFill>
                <a:cs typeface="Arial" pitchFamily="34" charset="0"/>
              </a:endParaRPr>
            </a:p>
          </p:txBody>
        </p:sp>
        <p:sp>
          <p:nvSpPr>
            <p:cNvPr id="11" name="Right Arrow 10"/>
            <p:cNvSpPr/>
            <p:nvPr/>
          </p:nvSpPr>
          <p:spPr>
            <a:xfrm>
              <a:off x="5796136" y="4725144"/>
              <a:ext cx="576064" cy="50405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t>Resultaat (Blok 2) </a:t>
            </a:r>
            <a:endParaRPr lang="nl-NL" dirty="0"/>
          </a:p>
        </p:txBody>
      </p:sp>
      <p:sp>
        <p:nvSpPr>
          <p:cNvPr id="3" name="Content Placeholder 2"/>
          <p:cNvSpPr>
            <a:spLocks noGrp="1"/>
          </p:cNvSpPr>
          <p:nvPr>
            <p:ph idx="1"/>
          </p:nvPr>
        </p:nvSpPr>
        <p:spPr>
          <a:xfrm>
            <a:off x="467544" y="1772817"/>
            <a:ext cx="8229600" cy="1584176"/>
          </a:xfrm>
        </p:spPr>
        <p:txBody>
          <a:bodyPr>
            <a:normAutofit/>
          </a:bodyPr>
          <a:lstStyle/>
          <a:p>
            <a:r>
              <a:rPr lang="nl-NL" sz="2400" i="1" dirty="0" smtClean="0"/>
              <a:t>Thema 2</a:t>
            </a:r>
            <a:r>
              <a:rPr lang="nl-NL" sz="2400" dirty="0" smtClean="0"/>
              <a:t>: De opleidingsspecifieke rol</a:t>
            </a:r>
          </a:p>
          <a:p>
            <a:pPr lvl="1"/>
            <a:r>
              <a:rPr lang="nl-NL" sz="2000" dirty="0" smtClean="0"/>
              <a:t>Gemeenschappelijk project .  De rol van studenten is opleidingsspecifiek.</a:t>
            </a:r>
          </a:p>
          <a:p>
            <a:pPr lvl="1"/>
            <a:r>
              <a:rPr lang="nl-NL" sz="2000" dirty="0" smtClean="0"/>
              <a:t>Per specialisatie:  een verdiepende cursus  </a:t>
            </a:r>
            <a:endParaRPr lang="nl-NL" sz="2000" dirty="0"/>
          </a:p>
        </p:txBody>
      </p:sp>
      <p:sp>
        <p:nvSpPr>
          <p:cNvPr id="4" name="Footer Placeholder 3"/>
          <p:cNvSpPr>
            <a:spLocks noGrp="1"/>
          </p:cNvSpPr>
          <p:nvPr>
            <p:ph type="ftr" sz="quarter" idx="11"/>
          </p:nvPr>
        </p:nvSpPr>
        <p:spPr/>
        <p:txBody>
          <a:bodyPr/>
          <a:lstStyle/>
          <a:p>
            <a:r>
              <a:rPr lang="nl-NL" dirty="0" smtClean="0"/>
              <a:t>NIOC 2011</a:t>
            </a:r>
            <a:endParaRPr lang="nl-NL" dirty="0"/>
          </a:p>
        </p:txBody>
      </p:sp>
      <p:sp>
        <p:nvSpPr>
          <p:cNvPr id="5" name="Slide Number Placeholder 4"/>
          <p:cNvSpPr>
            <a:spLocks noGrp="1"/>
          </p:cNvSpPr>
          <p:nvPr>
            <p:ph type="sldNum" sz="quarter" idx="12"/>
          </p:nvPr>
        </p:nvSpPr>
        <p:spPr/>
        <p:txBody>
          <a:bodyPr/>
          <a:lstStyle/>
          <a:p>
            <a:fld id="{2F977F71-C129-4C80-9E4E-FE0B7FBF6555}" type="slidenum">
              <a:rPr lang="nl-NL" smtClean="0"/>
              <a:pPr/>
              <a:t>6</a:t>
            </a:fld>
            <a:endParaRPr lang="nl-NL" dirty="0"/>
          </a:p>
        </p:txBody>
      </p:sp>
      <p:grpSp>
        <p:nvGrpSpPr>
          <p:cNvPr id="19" name="Group 18"/>
          <p:cNvGrpSpPr/>
          <p:nvPr/>
        </p:nvGrpSpPr>
        <p:grpSpPr>
          <a:xfrm>
            <a:off x="1763688" y="3212976"/>
            <a:ext cx="5428718" cy="3168352"/>
            <a:chOff x="1331640" y="3717032"/>
            <a:chExt cx="4493088" cy="2448272"/>
          </a:xfrm>
        </p:grpSpPr>
        <p:sp>
          <p:nvSpPr>
            <p:cNvPr id="6" name="Rounded Rectangle 5"/>
            <p:cNvSpPr/>
            <p:nvPr/>
          </p:nvSpPr>
          <p:spPr>
            <a:xfrm>
              <a:off x="3779912" y="3789040"/>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bg1"/>
                  </a:solidFill>
                  <a:cs typeface="Arial" pitchFamily="34" charset="0"/>
                </a:rPr>
                <a:t>Program-meren</a:t>
              </a:r>
            </a:p>
            <a:p>
              <a:pPr algn="ctr"/>
              <a:endParaRPr lang="nl-NL" sz="1200" dirty="0">
                <a:solidFill>
                  <a:schemeClr val="bg1"/>
                </a:solidFill>
                <a:latin typeface="Arial" pitchFamily="34" charset="0"/>
                <a:cs typeface="Arial" pitchFamily="34" charset="0"/>
              </a:endParaRPr>
            </a:p>
          </p:txBody>
        </p:sp>
        <p:sp>
          <p:nvSpPr>
            <p:cNvPr id="7" name="Rounded Rectangle 6"/>
            <p:cNvSpPr/>
            <p:nvPr/>
          </p:nvSpPr>
          <p:spPr>
            <a:xfrm>
              <a:off x="1331640" y="4581128"/>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cs typeface="Arial" pitchFamily="34" charset="0"/>
                </a:rPr>
                <a:t>Databases</a:t>
              </a:r>
            </a:p>
            <a:p>
              <a:pPr algn="ctr"/>
              <a:endParaRPr lang="nl-NL" sz="1200" dirty="0" smtClean="0">
                <a:latin typeface="Arial" pitchFamily="34" charset="0"/>
                <a:cs typeface="Arial" pitchFamily="34" charset="0"/>
              </a:endParaRPr>
            </a:p>
            <a:p>
              <a:pPr algn="ctr"/>
              <a:endParaRPr lang="nl-NL" sz="1200" dirty="0">
                <a:latin typeface="Arial" pitchFamily="34" charset="0"/>
                <a:cs typeface="Arial" pitchFamily="34" charset="0"/>
              </a:endParaRPr>
            </a:p>
          </p:txBody>
        </p:sp>
        <p:sp>
          <p:nvSpPr>
            <p:cNvPr id="8" name="Rounded Rectangle 7"/>
            <p:cNvSpPr/>
            <p:nvPr/>
          </p:nvSpPr>
          <p:spPr>
            <a:xfrm>
              <a:off x="3779912" y="5373216"/>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cs typeface="Arial" pitchFamily="34" charset="0"/>
                </a:rPr>
                <a:t>Inleiding Systeem-beheer</a:t>
              </a:r>
              <a:endParaRPr lang="nl-NL" dirty="0">
                <a:cs typeface="Arial" pitchFamily="34" charset="0"/>
              </a:endParaRPr>
            </a:p>
          </p:txBody>
        </p:sp>
        <p:sp>
          <p:nvSpPr>
            <p:cNvPr id="9" name="Rounded Rectangle 8"/>
            <p:cNvSpPr/>
            <p:nvPr/>
          </p:nvSpPr>
          <p:spPr>
            <a:xfrm>
              <a:off x="3779912" y="4581128"/>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cs typeface="Arial" pitchFamily="34" charset="0"/>
                </a:rPr>
                <a:t>Informatie-kunde</a:t>
              </a:r>
            </a:p>
            <a:p>
              <a:pPr algn="ctr"/>
              <a:endParaRPr lang="nl-NL" sz="1200" dirty="0" smtClean="0">
                <a:latin typeface="Arial" pitchFamily="34" charset="0"/>
                <a:cs typeface="Arial" pitchFamily="34" charset="0"/>
              </a:endParaRPr>
            </a:p>
          </p:txBody>
        </p:sp>
        <p:sp>
          <p:nvSpPr>
            <p:cNvPr id="10" name="Rounded Rectangle 9"/>
            <p:cNvSpPr/>
            <p:nvPr/>
          </p:nvSpPr>
          <p:spPr>
            <a:xfrm>
              <a:off x="2555776" y="4437112"/>
              <a:ext cx="1224136"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tx1"/>
                  </a:solidFill>
                  <a:cs typeface="Arial" pitchFamily="34" charset="0"/>
                </a:rPr>
                <a:t>De oplei-dingsspeci-fieke rol</a:t>
              </a:r>
              <a:endParaRPr lang="nl-NL" dirty="0">
                <a:solidFill>
                  <a:schemeClr val="tx1"/>
                </a:solidFill>
                <a:cs typeface="Arial" pitchFamily="34" charset="0"/>
              </a:endParaRPr>
            </a:p>
          </p:txBody>
        </p:sp>
        <p:sp>
          <p:nvSpPr>
            <p:cNvPr id="11" name="Right Arrow 10"/>
            <p:cNvSpPr/>
            <p:nvPr/>
          </p:nvSpPr>
          <p:spPr>
            <a:xfrm>
              <a:off x="5004048" y="5517232"/>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ight Arrow 11"/>
            <p:cNvSpPr/>
            <p:nvPr/>
          </p:nvSpPr>
          <p:spPr>
            <a:xfrm>
              <a:off x="5004048" y="4221088"/>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ight Arrow 12"/>
            <p:cNvSpPr/>
            <p:nvPr/>
          </p:nvSpPr>
          <p:spPr>
            <a:xfrm>
              <a:off x="5004048" y="4725144"/>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extBox 13"/>
            <p:cNvSpPr txBox="1"/>
            <p:nvPr/>
          </p:nvSpPr>
          <p:spPr>
            <a:xfrm>
              <a:off x="5401325" y="3717032"/>
              <a:ext cx="373076" cy="356741"/>
            </a:xfrm>
            <a:prstGeom prst="rect">
              <a:avLst/>
            </a:prstGeom>
            <a:noFill/>
          </p:spPr>
          <p:txBody>
            <a:bodyPr wrap="none" rtlCol="0">
              <a:spAutoFit/>
            </a:bodyPr>
            <a:lstStyle/>
            <a:p>
              <a:r>
                <a:rPr lang="nl-NL" dirty="0" smtClean="0">
                  <a:latin typeface="Arial" pitchFamily="34" charset="0"/>
                  <a:cs typeface="Arial" pitchFamily="34" charset="0"/>
                </a:rPr>
                <a:t> </a:t>
              </a:r>
              <a:r>
                <a:rPr lang="nl-NL" sz="2400" dirty="0" smtClean="0">
                  <a:cs typeface="Arial" pitchFamily="34" charset="0"/>
                </a:rPr>
                <a:t>TI</a:t>
              </a:r>
              <a:endParaRPr lang="nl-NL" sz="2400" dirty="0">
                <a:cs typeface="Arial" pitchFamily="34" charset="0"/>
              </a:endParaRPr>
            </a:p>
          </p:txBody>
        </p:sp>
        <p:sp>
          <p:nvSpPr>
            <p:cNvPr id="15" name="TextBox 14"/>
            <p:cNvSpPr txBox="1"/>
            <p:nvPr/>
          </p:nvSpPr>
          <p:spPr>
            <a:xfrm>
              <a:off x="5364088" y="5517232"/>
              <a:ext cx="460640" cy="356741"/>
            </a:xfrm>
            <a:prstGeom prst="rect">
              <a:avLst/>
            </a:prstGeom>
            <a:noFill/>
          </p:spPr>
          <p:txBody>
            <a:bodyPr wrap="none" rtlCol="0">
              <a:spAutoFit/>
            </a:bodyPr>
            <a:lstStyle/>
            <a:p>
              <a:r>
                <a:rPr lang="nl-NL" dirty="0" smtClean="0">
                  <a:latin typeface="Arial" pitchFamily="34" charset="0"/>
                  <a:cs typeface="Arial" pitchFamily="34" charset="0"/>
                </a:rPr>
                <a:t> </a:t>
              </a:r>
              <a:r>
                <a:rPr lang="nl-NL" sz="2400" dirty="0" smtClean="0">
                  <a:cs typeface="Arial" pitchFamily="34" charset="0"/>
                </a:rPr>
                <a:t>SB</a:t>
              </a:r>
              <a:endParaRPr lang="nl-NL" sz="2400" dirty="0">
                <a:cs typeface="Arial" pitchFamily="34" charset="0"/>
              </a:endParaRPr>
            </a:p>
          </p:txBody>
        </p:sp>
        <p:sp>
          <p:nvSpPr>
            <p:cNvPr id="16" name="Rounded Rectangle 15"/>
            <p:cNvSpPr/>
            <p:nvPr/>
          </p:nvSpPr>
          <p:spPr>
            <a:xfrm>
              <a:off x="2555776" y="5229200"/>
              <a:ext cx="1224136" cy="288032"/>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solidFill>
                    <a:schemeClr val="bg1"/>
                  </a:solidFill>
                  <a:cs typeface="Arial" pitchFamily="34" charset="0"/>
                </a:rPr>
                <a:t>Mentoruur</a:t>
              </a:r>
              <a:endParaRPr lang="nl-NL" dirty="0">
                <a:solidFill>
                  <a:schemeClr val="bg1"/>
                </a:solidFill>
                <a:cs typeface="Arial" pitchFamily="34" charset="0"/>
              </a:endParaRPr>
            </a:p>
          </p:txBody>
        </p:sp>
        <p:sp>
          <p:nvSpPr>
            <p:cNvPr id="17" name="Right Arrow 16"/>
            <p:cNvSpPr/>
            <p:nvPr/>
          </p:nvSpPr>
          <p:spPr>
            <a:xfrm>
              <a:off x="5004048" y="3717032"/>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TextBox 17"/>
            <p:cNvSpPr txBox="1"/>
            <p:nvPr/>
          </p:nvSpPr>
          <p:spPr>
            <a:xfrm>
              <a:off x="5436096" y="4221088"/>
              <a:ext cx="278879" cy="356741"/>
            </a:xfrm>
            <a:prstGeom prst="rect">
              <a:avLst/>
            </a:prstGeom>
            <a:noFill/>
          </p:spPr>
          <p:txBody>
            <a:bodyPr wrap="none" rtlCol="0">
              <a:spAutoFit/>
            </a:bodyPr>
            <a:lstStyle/>
            <a:p>
              <a:r>
                <a:rPr lang="nl-NL" sz="2400" dirty="0" smtClean="0">
                  <a:cs typeface="Arial" pitchFamily="34" charset="0"/>
                </a:rPr>
                <a:t> I</a:t>
              </a:r>
              <a:endParaRPr lang="nl-NL" sz="2400" dirty="0">
                <a:cs typeface="Arial" pitchFamily="34" charset="0"/>
              </a:endParaRPr>
            </a:p>
          </p:txBody>
        </p:sp>
      </p:grpSp>
      <p:sp>
        <p:nvSpPr>
          <p:cNvPr id="20" name="TextBox 19"/>
          <p:cNvSpPr txBox="1"/>
          <p:nvPr/>
        </p:nvSpPr>
        <p:spPr>
          <a:xfrm>
            <a:off x="6732240" y="4581128"/>
            <a:ext cx="672460" cy="461665"/>
          </a:xfrm>
          <a:prstGeom prst="rect">
            <a:avLst/>
          </a:prstGeom>
          <a:noFill/>
        </p:spPr>
        <p:txBody>
          <a:bodyPr wrap="square" rtlCol="0">
            <a:spAutoFit/>
          </a:bodyPr>
          <a:lstStyle/>
          <a:p>
            <a:r>
              <a:rPr lang="nl-NL" dirty="0" smtClean="0">
                <a:latin typeface="Arial" pitchFamily="34" charset="0"/>
                <a:cs typeface="Arial" pitchFamily="34" charset="0"/>
              </a:rPr>
              <a:t> </a:t>
            </a:r>
            <a:r>
              <a:rPr lang="nl-NL" sz="2400" dirty="0" smtClean="0">
                <a:cs typeface="Arial" pitchFamily="34" charset="0"/>
              </a:rPr>
              <a:t>BI</a:t>
            </a:r>
            <a:endParaRPr lang="nl-NL" sz="2400" dirty="0">
              <a:cs typeface="Arial" pitchFamily="34" charset="0"/>
            </a:endParaRPr>
          </a:p>
        </p:txBody>
      </p:sp>
      <p:sp>
        <p:nvSpPr>
          <p:cNvPr id="21" name="Right Arrow 20"/>
          <p:cNvSpPr/>
          <p:nvPr/>
        </p:nvSpPr>
        <p:spPr>
          <a:xfrm>
            <a:off x="1187624" y="4581128"/>
            <a:ext cx="576064" cy="50405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nl-NL" dirty="0" smtClean="0"/>
              <a:t>Resultaat (Blok 3 en </a:t>
            </a:r>
            <a:r>
              <a:rPr lang="nl-NL" smtClean="0"/>
              <a:t>4) opleidingsspecifiek)</a:t>
            </a:r>
            <a:endParaRPr lang="nl-NL" dirty="0"/>
          </a:p>
        </p:txBody>
      </p:sp>
      <p:sp>
        <p:nvSpPr>
          <p:cNvPr id="4" name="Footer Placeholder 3"/>
          <p:cNvSpPr>
            <a:spLocks noGrp="1"/>
          </p:cNvSpPr>
          <p:nvPr>
            <p:ph type="ftr" sz="quarter" idx="11"/>
          </p:nvPr>
        </p:nvSpPr>
        <p:spPr/>
        <p:txBody>
          <a:bodyPr/>
          <a:lstStyle/>
          <a:p>
            <a:r>
              <a:rPr lang="nl-NL" smtClean="0"/>
              <a:t>NIOC 2011</a:t>
            </a:r>
            <a:endParaRPr lang="nl-NL" dirty="0"/>
          </a:p>
        </p:txBody>
      </p:sp>
      <p:sp>
        <p:nvSpPr>
          <p:cNvPr id="5" name="Slide Number Placeholder 4"/>
          <p:cNvSpPr>
            <a:spLocks noGrp="1"/>
          </p:cNvSpPr>
          <p:nvPr>
            <p:ph type="sldNum" sz="quarter" idx="12"/>
          </p:nvPr>
        </p:nvSpPr>
        <p:spPr/>
        <p:txBody>
          <a:bodyPr/>
          <a:lstStyle/>
          <a:p>
            <a:fld id="{2F977F71-C129-4C80-9E4E-FE0B7FBF6555}" type="slidenum">
              <a:rPr lang="nl-NL" smtClean="0"/>
              <a:pPr/>
              <a:t>7</a:t>
            </a:fld>
            <a:endParaRPr lang="nl-NL" dirty="0"/>
          </a:p>
        </p:txBody>
      </p:sp>
      <p:grpSp>
        <p:nvGrpSpPr>
          <p:cNvPr id="52" name="Group 51"/>
          <p:cNvGrpSpPr/>
          <p:nvPr/>
        </p:nvGrpSpPr>
        <p:grpSpPr>
          <a:xfrm>
            <a:off x="0" y="1745432"/>
            <a:ext cx="8892480" cy="5112568"/>
            <a:chOff x="0" y="1772816"/>
            <a:chExt cx="8748464" cy="4824536"/>
          </a:xfrm>
        </p:grpSpPr>
        <p:sp>
          <p:nvSpPr>
            <p:cNvPr id="7" name="Rounded Rectangle 6"/>
            <p:cNvSpPr/>
            <p:nvPr/>
          </p:nvSpPr>
          <p:spPr>
            <a:xfrm>
              <a:off x="971600" y="5661248"/>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CCNA / </a:t>
              </a:r>
              <a:r>
                <a:rPr lang="nl-NL" sz="1600" dirty="0" smtClean="0">
                  <a:solidFill>
                    <a:schemeClr val="bg1"/>
                  </a:solidFill>
                  <a:cs typeface="Arial" pitchFamily="34" charset="0"/>
                </a:rPr>
                <a:t>Unix</a:t>
              </a:r>
              <a:endParaRPr lang="nl-NL" sz="1200" dirty="0">
                <a:solidFill>
                  <a:schemeClr val="bg1"/>
                </a:solidFill>
                <a:latin typeface="Arial" pitchFamily="34" charset="0"/>
                <a:cs typeface="Arial" pitchFamily="34" charset="0"/>
              </a:endParaRPr>
            </a:p>
          </p:txBody>
        </p:sp>
        <p:sp>
          <p:nvSpPr>
            <p:cNvPr id="8" name="Rounded Rectangle 7"/>
            <p:cNvSpPr/>
            <p:nvPr/>
          </p:nvSpPr>
          <p:spPr>
            <a:xfrm>
              <a:off x="2195736" y="1772816"/>
              <a:ext cx="1224136"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tx1"/>
                  </a:solidFill>
                  <a:cs typeface="Arial" pitchFamily="34" charset="0"/>
                </a:rPr>
                <a:t>Robotica</a:t>
              </a:r>
              <a:endParaRPr lang="nl-NL" sz="1600" dirty="0">
                <a:solidFill>
                  <a:schemeClr val="tx1"/>
                </a:solidFill>
                <a:cs typeface="Arial" pitchFamily="34" charset="0"/>
              </a:endParaRPr>
            </a:p>
          </p:txBody>
        </p:sp>
        <p:sp>
          <p:nvSpPr>
            <p:cNvPr id="9" name="Rounded Rectangle 8"/>
            <p:cNvSpPr/>
            <p:nvPr/>
          </p:nvSpPr>
          <p:spPr>
            <a:xfrm>
              <a:off x="971600" y="1916832"/>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Software </a:t>
              </a:r>
              <a:r>
                <a:rPr lang="nl-NL" sz="1600" dirty="0" smtClean="0">
                  <a:solidFill>
                    <a:schemeClr val="bg1"/>
                  </a:solidFill>
                  <a:cs typeface="Arial" pitchFamily="34" charset="0"/>
                </a:rPr>
                <a:t>techniek</a:t>
              </a:r>
              <a:endParaRPr lang="nl-NL" sz="1200" dirty="0">
                <a:solidFill>
                  <a:schemeClr val="bg1"/>
                </a:solidFill>
                <a:latin typeface="Arial" pitchFamily="34" charset="0"/>
                <a:cs typeface="Arial" pitchFamily="34" charset="0"/>
              </a:endParaRPr>
            </a:p>
          </p:txBody>
        </p:sp>
        <p:sp>
          <p:nvSpPr>
            <p:cNvPr id="10" name="Rounded Rectangle 9"/>
            <p:cNvSpPr/>
            <p:nvPr/>
          </p:nvSpPr>
          <p:spPr>
            <a:xfrm>
              <a:off x="3419872" y="5661248"/>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Exploitatie en beheer / </a:t>
              </a:r>
              <a:r>
                <a:rPr lang="nl-NL" sz="1600" dirty="0" smtClean="0">
                  <a:solidFill>
                    <a:schemeClr val="bg1"/>
                  </a:solidFill>
                  <a:cs typeface="Arial" pitchFamily="34" charset="0"/>
                </a:rPr>
                <a:t>Engels</a:t>
              </a:r>
              <a:endParaRPr lang="nl-NL" sz="1200" dirty="0">
                <a:solidFill>
                  <a:schemeClr val="bg1"/>
                </a:solidFill>
                <a:latin typeface="Arial" pitchFamily="34" charset="0"/>
                <a:cs typeface="Arial" pitchFamily="34" charset="0"/>
              </a:endParaRPr>
            </a:p>
          </p:txBody>
        </p:sp>
        <p:sp>
          <p:nvSpPr>
            <p:cNvPr id="11" name="Rounded Rectangle 10"/>
            <p:cNvSpPr/>
            <p:nvPr/>
          </p:nvSpPr>
          <p:spPr>
            <a:xfrm>
              <a:off x="3419872" y="1916832"/>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cs typeface="Arial" pitchFamily="34" charset="0"/>
                </a:rPr>
                <a:t>Computer-systemen/  </a:t>
              </a:r>
              <a:r>
                <a:rPr lang="nl-NL" sz="1600" dirty="0" smtClean="0">
                  <a:cs typeface="Arial" pitchFamily="34" charset="0"/>
                </a:rPr>
                <a:t>netwerken</a:t>
              </a:r>
              <a:endParaRPr lang="nl-NL" sz="1200" dirty="0">
                <a:latin typeface="Arial" pitchFamily="34" charset="0"/>
                <a:cs typeface="Arial" pitchFamily="34" charset="0"/>
              </a:endParaRPr>
            </a:p>
          </p:txBody>
        </p:sp>
        <p:sp>
          <p:nvSpPr>
            <p:cNvPr id="12" name="Rounded Rectangle 11"/>
            <p:cNvSpPr/>
            <p:nvPr/>
          </p:nvSpPr>
          <p:spPr>
            <a:xfrm>
              <a:off x="3419872" y="3789040"/>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cs typeface="Arial" pitchFamily="34" charset="0"/>
                </a:rPr>
                <a:t>Ontwerp-metho-dieken</a:t>
              </a:r>
              <a:endParaRPr lang="nl-NL" sz="1600" dirty="0">
                <a:cs typeface="Arial" pitchFamily="34" charset="0"/>
              </a:endParaRPr>
            </a:p>
          </p:txBody>
        </p:sp>
        <p:sp>
          <p:nvSpPr>
            <p:cNvPr id="13" name="Rounded Rectangle 12"/>
            <p:cNvSpPr/>
            <p:nvPr/>
          </p:nvSpPr>
          <p:spPr>
            <a:xfrm>
              <a:off x="971600" y="3861048"/>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cs typeface="Arial" pitchFamily="34" charset="0"/>
                </a:rPr>
                <a:t>Web </a:t>
              </a:r>
              <a:r>
                <a:rPr lang="nl-NL" sz="1600" dirty="0" smtClean="0">
                  <a:cs typeface="Arial" pitchFamily="34" charset="0"/>
                </a:rPr>
                <a:t>funda-mentals</a:t>
              </a:r>
              <a:endParaRPr lang="nl-NL" sz="1200" dirty="0" smtClean="0">
                <a:latin typeface="Arial" pitchFamily="34" charset="0"/>
                <a:cs typeface="Arial" pitchFamily="34" charset="0"/>
              </a:endParaRPr>
            </a:p>
          </p:txBody>
        </p:sp>
        <p:sp>
          <p:nvSpPr>
            <p:cNvPr id="14" name="Rounded Rectangle 13"/>
            <p:cNvSpPr/>
            <p:nvPr/>
          </p:nvSpPr>
          <p:spPr>
            <a:xfrm>
              <a:off x="2195736" y="3645024"/>
              <a:ext cx="1224136"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tx1"/>
                  </a:solidFill>
                  <a:cs typeface="Arial" pitchFamily="34" charset="0"/>
                </a:rPr>
                <a:t>Applicatie-ontwerp</a:t>
              </a:r>
              <a:endParaRPr lang="nl-NL" sz="1600" dirty="0">
                <a:solidFill>
                  <a:schemeClr val="tx1"/>
                </a:solidFill>
                <a:cs typeface="Arial" pitchFamily="34" charset="0"/>
              </a:endParaRPr>
            </a:p>
          </p:txBody>
        </p:sp>
        <p:sp>
          <p:nvSpPr>
            <p:cNvPr id="15" name="Right Arrow 14"/>
            <p:cNvSpPr/>
            <p:nvPr/>
          </p:nvSpPr>
          <p:spPr>
            <a:xfrm>
              <a:off x="539552" y="5805264"/>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ight Arrow 15"/>
            <p:cNvSpPr/>
            <p:nvPr/>
          </p:nvSpPr>
          <p:spPr>
            <a:xfrm>
              <a:off x="539552" y="3789040"/>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ight Arrow 16"/>
            <p:cNvSpPr/>
            <p:nvPr/>
          </p:nvSpPr>
          <p:spPr>
            <a:xfrm>
              <a:off x="539552" y="4293096"/>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TextBox 17"/>
            <p:cNvSpPr txBox="1"/>
            <p:nvPr/>
          </p:nvSpPr>
          <p:spPr>
            <a:xfrm>
              <a:off x="0" y="2132856"/>
              <a:ext cx="449803" cy="369332"/>
            </a:xfrm>
            <a:prstGeom prst="rect">
              <a:avLst/>
            </a:prstGeom>
            <a:noFill/>
          </p:spPr>
          <p:txBody>
            <a:bodyPr wrap="none" rtlCol="0">
              <a:spAutoFit/>
            </a:bodyPr>
            <a:lstStyle/>
            <a:p>
              <a:r>
                <a:rPr lang="nl-NL" dirty="0" smtClean="0">
                  <a:latin typeface="Arial" pitchFamily="34" charset="0"/>
                  <a:cs typeface="Arial" pitchFamily="34" charset="0"/>
                </a:rPr>
                <a:t> TI</a:t>
              </a:r>
              <a:endParaRPr lang="nl-NL" dirty="0">
                <a:latin typeface="Arial" pitchFamily="34" charset="0"/>
                <a:cs typeface="Arial" pitchFamily="34" charset="0"/>
              </a:endParaRPr>
            </a:p>
          </p:txBody>
        </p:sp>
        <p:sp>
          <p:nvSpPr>
            <p:cNvPr id="19" name="TextBox 18"/>
            <p:cNvSpPr txBox="1"/>
            <p:nvPr/>
          </p:nvSpPr>
          <p:spPr>
            <a:xfrm>
              <a:off x="0" y="5805264"/>
              <a:ext cx="492443" cy="369332"/>
            </a:xfrm>
            <a:prstGeom prst="rect">
              <a:avLst/>
            </a:prstGeom>
            <a:noFill/>
          </p:spPr>
          <p:txBody>
            <a:bodyPr wrap="none" rtlCol="0">
              <a:spAutoFit/>
            </a:bodyPr>
            <a:lstStyle/>
            <a:p>
              <a:r>
                <a:rPr lang="nl-NL" dirty="0" smtClean="0">
                  <a:latin typeface="Arial" pitchFamily="34" charset="0"/>
                  <a:cs typeface="Arial" pitchFamily="34" charset="0"/>
                </a:rPr>
                <a:t>SB</a:t>
              </a:r>
              <a:endParaRPr lang="nl-NL" dirty="0">
                <a:latin typeface="Arial" pitchFamily="34" charset="0"/>
                <a:cs typeface="Arial" pitchFamily="34" charset="0"/>
              </a:endParaRPr>
            </a:p>
          </p:txBody>
        </p:sp>
        <p:sp>
          <p:nvSpPr>
            <p:cNvPr id="20" name="Rounded Rectangle 19"/>
            <p:cNvSpPr/>
            <p:nvPr/>
          </p:nvSpPr>
          <p:spPr>
            <a:xfrm>
              <a:off x="2195736" y="2564904"/>
              <a:ext cx="1224136" cy="288032"/>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Mentoruur</a:t>
              </a:r>
              <a:endParaRPr lang="nl-NL" sz="1600" dirty="0">
                <a:solidFill>
                  <a:schemeClr val="bg1"/>
                </a:solidFill>
                <a:cs typeface="Arial" pitchFamily="34" charset="0"/>
              </a:endParaRPr>
            </a:p>
          </p:txBody>
        </p:sp>
        <p:sp>
          <p:nvSpPr>
            <p:cNvPr id="21" name="Rounded Rectangle 20"/>
            <p:cNvSpPr/>
            <p:nvPr/>
          </p:nvSpPr>
          <p:spPr>
            <a:xfrm>
              <a:off x="2195736" y="4437112"/>
              <a:ext cx="1224136" cy="288032"/>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Mentoruur</a:t>
              </a:r>
              <a:endParaRPr lang="nl-NL" sz="1600" dirty="0">
                <a:solidFill>
                  <a:schemeClr val="bg1"/>
                </a:solidFill>
                <a:cs typeface="Arial" pitchFamily="34" charset="0"/>
              </a:endParaRPr>
            </a:p>
          </p:txBody>
        </p:sp>
        <p:sp>
          <p:nvSpPr>
            <p:cNvPr id="22" name="TextBox 21"/>
            <p:cNvSpPr txBox="1"/>
            <p:nvPr/>
          </p:nvSpPr>
          <p:spPr>
            <a:xfrm>
              <a:off x="0" y="4293096"/>
              <a:ext cx="611560" cy="369332"/>
            </a:xfrm>
            <a:prstGeom prst="rect">
              <a:avLst/>
            </a:prstGeom>
            <a:noFill/>
          </p:spPr>
          <p:txBody>
            <a:bodyPr wrap="square" rtlCol="0">
              <a:spAutoFit/>
            </a:bodyPr>
            <a:lstStyle/>
            <a:p>
              <a:r>
                <a:rPr lang="nl-NL" dirty="0" smtClean="0">
                  <a:latin typeface="Arial" pitchFamily="34" charset="0"/>
                  <a:cs typeface="Arial" pitchFamily="34" charset="0"/>
                </a:rPr>
                <a:t> BI</a:t>
              </a:r>
              <a:endParaRPr lang="nl-NL" dirty="0">
                <a:latin typeface="Arial" pitchFamily="34" charset="0"/>
                <a:cs typeface="Arial" pitchFamily="34" charset="0"/>
              </a:endParaRPr>
            </a:p>
          </p:txBody>
        </p:sp>
        <p:sp>
          <p:nvSpPr>
            <p:cNvPr id="23" name="Right Arrow 22"/>
            <p:cNvSpPr/>
            <p:nvPr/>
          </p:nvSpPr>
          <p:spPr>
            <a:xfrm>
              <a:off x="539552" y="2132856"/>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4" name="TextBox 23"/>
            <p:cNvSpPr txBox="1"/>
            <p:nvPr/>
          </p:nvSpPr>
          <p:spPr>
            <a:xfrm>
              <a:off x="4427984" y="3356992"/>
              <a:ext cx="441146" cy="369332"/>
            </a:xfrm>
            <a:prstGeom prst="rect">
              <a:avLst/>
            </a:prstGeom>
            <a:noFill/>
          </p:spPr>
          <p:txBody>
            <a:bodyPr wrap="none" rtlCol="0">
              <a:spAutoFit/>
            </a:bodyPr>
            <a:lstStyle/>
            <a:p>
              <a:r>
                <a:rPr lang="nl-NL" dirty="0" smtClean="0">
                  <a:latin typeface="Arial" pitchFamily="34" charset="0"/>
                  <a:cs typeface="Arial" pitchFamily="34" charset="0"/>
                </a:rPr>
                <a:t>   I</a:t>
              </a:r>
              <a:endParaRPr lang="nl-NL" dirty="0">
                <a:latin typeface="Arial" pitchFamily="34" charset="0"/>
                <a:cs typeface="Arial" pitchFamily="34" charset="0"/>
              </a:endParaRPr>
            </a:p>
          </p:txBody>
        </p:sp>
        <p:sp>
          <p:nvSpPr>
            <p:cNvPr id="25" name="Rounded Rectangle 24"/>
            <p:cNvSpPr/>
            <p:nvPr/>
          </p:nvSpPr>
          <p:spPr>
            <a:xfrm>
              <a:off x="2195736" y="5517232"/>
              <a:ext cx="1224136"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tx1"/>
                  </a:solidFill>
                  <a:cs typeface="Arial" pitchFamily="34" charset="0"/>
                </a:rPr>
                <a:t>Ontwerp en bouw van een WIKI</a:t>
              </a:r>
              <a:endParaRPr lang="nl-NL" sz="1600" dirty="0">
                <a:solidFill>
                  <a:schemeClr val="tx1"/>
                </a:solidFill>
                <a:cs typeface="Arial" pitchFamily="34" charset="0"/>
              </a:endParaRPr>
            </a:p>
          </p:txBody>
        </p:sp>
        <p:sp>
          <p:nvSpPr>
            <p:cNvPr id="26" name="Rounded Rectangle 25"/>
            <p:cNvSpPr/>
            <p:nvPr/>
          </p:nvSpPr>
          <p:spPr>
            <a:xfrm>
              <a:off x="2195736" y="6309320"/>
              <a:ext cx="1224136" cy="288032"/>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Mentoruur</a:t>
              </a:r>
              <a:endParaRPr lang="nl-NL" sz="1600" dirty="0">
                <a:solidFill>
                  <a:schemeClr val="bg1"/>
                </a:solidFill>
                <a:cs typeface="Arial" pitchFamily="34" charset="0"/>
              </a:endParaRPr>
            </a:p>
          </p:txBody>
        </p:sp>
        <p:sp>
          <p:nvSpPr>
            <p:cNvPr id="27" name="Rounded Rectangle 26"/>
            <p:cNvSpPr/>
            <p:nvPr/>
          </p:nvSpPr>
          <p:spPr>
            <a:xfrm>
              <a:off x="6300192" y="1772816"/>
              <a:ext cx="1224136"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tx1"/>
                  </a:solidFill>
                  <a:cs typeface="Arial" pitchFamily="34" charset="0"/>
                </a:rPr>
                <a:t>Embedded systems</a:t>
              </a:r>
              <a:endParaRPr lang="nl-NL" sz="1600" dirty="0">
                <a:solidFill>
                  <a:schemeClr val="tx1"/>
                </a:solidFill>
                <a:cs typeface="Arial" pitchFamily="34" charset="0"/>
              </a:endParaRPr>
            </a:p>
          </p:txBody>
        </p:sp>
        <p:sp>
          <p:nvSpPr>
            <p:cNvPr id="28" name="Rounded Rectangle 27"/>
            <p:cNvSpPr/>
            <p:nvPr/>
          </p:nvSpPr>
          <p:spPr>
            <a:xfrm>
              <a:off x="5076056" y="1916832"/>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Computer-systemen</a:t>
              </a:r>
              <a:endParaRPr lang="nl-NL" sz="1200" dirty="0">
                <a:solidFill>
                  <a:schemeClr val="bg1"/>
                </a:solidFill>
                <a:latin typeface="Arial" pitchFamily="34" charset="0"/>
                <a:cs typeface="Arial" pitchFamily="34" charset="0"/>
              </a:endParaRPr>
            </a:p>
          </p:txBody>
        </p:sp>
        <p:sp>
          <p:nvSpPr>
            <p:cNvPr id="29" name="Rounded Rectangle 28"/>
            <p:cNvSpPr/>
            <p:nvPr/>
          </p:nvSpPr>
          <p:spPr>
            <a:xfrm>
              <a:off x="7524328" y="1916832"/>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cs typeface="Arial" pitchFamily="34" charset="0"/>
                </a:rPr>
                <a:t>Theoretische modellen / </a:t>
              </a:r>
              <a:r>
                <a:rPr lang="nl-NL" sz="1600" dirty="0" smtClean="0">
                  <a:cs typeface="Arial" pitchFamily="34" charset="0"/>
                </a:rPr>
                <a:t>Engels</a:t>
              </a:r>
              <a:endParaRPr lang="nl-NL" sz="1200" dirty="0">
                <a:latin typeface="Arial" pitchFamily="34" charset="0"/>
                <a:cs typeface="Arial" pitchFamily="34" charset="0"/>
              </a:endParaRPr>
            </a:p>
          </p:txBody>
        </p:sp>
        <p:sp>
          <p:nvSpPr>
            <p:cNvPr id="30" name="Rounded Rectangle 29"/>
            <p:cNvSpPr/>
            <p:nvPr/>
          </p:nvSpPr>
          <p:spPr>
            <a:xfrm>
              <a:off x="6300192" y="2564904"/>
              <a:ext cx="1224136" cy="288032"/>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Mentoruur</a:t>
              </a:r>
              <a:endParaRPr lang="nl-NL" sz="1600" dirty="0">
                <a:solidFill>
                  <a:schemeClr val="bg1"/>
                </a:solidFill>
                <a:cs typeface="Arial" pitchFamily="34" charset="0"/>
              </a:endParaRPr>
            </a:p>
          </p:txBody>
        </p:sp>
        <p:sp>
          <p:nvSpPr>
            <p:cNvPr id="31" name="Right Arrow 30"/>
            <p:cNvSpPr/>
            <p:nvPr/>
          </p:nvSpPr>
          <p:spPr>
            <a:xfrm>
              <a:off x="4644008" y="2132856"/>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Rounded Rectangle 31"/>
            <p:cNvSpPr/>
            <p:nvPr/>
          </p:nvSpPr>
          <p:spPr>
            <a:xfrm>
              <a:off x="6300192" y="2996952"/>
              <a:ext cx="1224136"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tx1"/>
                  </a:solidFill>
                  <a:cs typeface="Arial" pitchFamily="34" charset="0"/>
                </a:rPr>
                <a:t>Bouw van een applicatie</a:t>
              </a:r>
              <a:endParaRPr lang="nl-NL" sz="1600" dirty="0">
                <a:solidFill>
                  <a:schemeClr val="tx1"/>
                </a:solidFill>
                <a:cs typeface="Arial" pitchFamily="34" charset="0"/>
              </a:endParaRPr>
            </a:p>
          </p:txBody>
        </p:sp>
        <p:sp>
          <p:nvSpPr>
            <p:cNvPr id="33" name="Rounded Rectangle 32"/>
            <p:cNvSpPr/>
            <p:nvPr/>
          </p:nvSpPr>
          <p:spPr>
            <a:xfrm>
              <a:off x="5076056" y="3140968"/>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OO-Program-meren</a:t>
              </a:r>
              <a:endParaRPr lang="nl-NL" sz="1200" dirty="0">
                <a:solidFill>
                  <a:schemeClr val="bg1"/>
                </a:solidFill>
                <a:latin typeface="Arial" pitchFamily="34" charset="0"/>
                <a:cs typeface="Arial" pitchFamily="34" charset="0"/>
              </a:endParaRPr>
            </a:p>
          </p:txBody>
        </p:sp>
        <p:sp>
          <p:nvSpPr>
            <p:cNvPr id="34" name="Rounded Rectangle 33"/>
            <p:cNvSpPr/>
            <p:nvPr/>
          </p:nvSpPr>
          <p:spPr>
            <a:xfrm>
              <a:off x="7524328" y="3140968"/>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cs typeface="Arial" pitchFamily="34" charset="0"/>
                </a:rPr>
                <a:t>GUI-pro-grammeren/Engels</a:t>
              </a:r>
              <a:endParaRPr lang="nl-NL" sz="1200" dirty="0">
                <a:latin typeface="Arial" pitchFamily="34" charset="0"/>
                <a:cs typeface="Arial" pitchFamily="34" charset="0"/>
              </a:endParaRPr>
            </a:p>
          </p:txBody>
        </p:sp>
        <p:sp>
          <p:nvSpPr>
            <p:cNvPr id="35" name="Rounded Rectangle 34"/>
            <p:cNvSpPr/>
            <p:nvPr/>
          </p:nvSpPr>
          <p:spPr>
            <a:xfrm>
              <a:off x="6300192" y="3789040"/>
              <a:ext cx="1224136" cy="288032"/>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Mentoruur</a:t>
              </a:r>
              <a:endParaRPr lang="nl-NL" sz="1600" dirty="0">
                <a:solidFill>
                  <a:schemeClr val="bg1"/>
                </a:solidFill>
                <a:cs typeface="Arial" pitchFamily="34" charset="0"/>
              </a:endParaRPr>
            </a:p>
          </p:txBody>
        </p:sp>
        <p:sp>
          <p:nvSpPr>
            <p:cNvPr id="36" name="Right Arrow 35"/>
            <p:cNvSpPr/>
            <p:nvPr/>
          </p:nvSpPr>
          <p:spPr>
            <a:xfrm>
              <a:off x="4644008" y="3645024"/>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7" name="Rounded Rectangle 36"/>
            <p:cNvSpPr/>
            <p:nvPr/>
          </p:nvSpPr>
          <p:spPr>
            <a:xfrm>
              <a:off x="6300192" y="4221088"/>
              <a:ext cx="1224136"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tx1"/>
                  </a:solidFill>
                  <a:cs typeface="Arial" pitchFamily="34" charset="0"/>
                </a:rPr>
                <a:t>Onderzoek</a:t>
              </a:r>
              <a:endParaRPr lang="nl-NL" sz="1600" dirty="0">
                <a:solidFill>
                  <a:schemeClr val="tx1"/>
                </a:solidFill>
                <a:cs typeface="Arial" pitchFamily="34" charset="0"/>
              </a:endParaRPr>
            </a:p>
          </p:txBody>
        </p:sp>
        <p:sp>
          <p:nvSpPr>
            <p:cNvPr id="38" name="Rounded Rectangle 37"/>
            <p:cNvSpPr/>
            <p:nvPr/>
          </p:nvSpPr>
          <p:spPr>
            <a:xfrm>
              <a:off x="5076056" y="4365104"/>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Onderzoek uitvoeren</a:t>
              </a:r>
            </a:p>
            <a:p>
              <a:pPr algn="ctr"/>
              <a:endParaRPr lang="nl-NL" sz="1200" dirty="0">
                <a:solidFill>
                  <a:schemeClr val="bg1"/>
                </a:solidFill>
                <a:latin typeface="Arial" pitchFamily="34" charset="0"/>
                <a:cs typeface="Arial" pitchFamily="34" charset="0"/>
              </a:endParaRPr>
            </a:p>
          </p:txBody>
        </p:sp>
        <p:sp>
          <p:nvSpPr>
            <p:cNvPr id="39" name="Rounded Rectangle 38"/>
            <p:cNvSpPr/>
            <p:nvPr/>
          </p:nvSpPr>
          <p:spPr>
            <a:xfrm>
              <a:off x="7524328" y="4365104"/>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cs typeface="Arial" pitchFamily="34" charset="0"/>
                </a:rPr>
                <a:t>Onderzoeksplan </a:t>
              </a:r>
              <a:r>
                <a:rPr lang="nl-NL" sz="1600" dirty="0" smtClean="0">
                  <a:cs typeface="Arial" pitchFamily="34" charset="0"/>
                </a:rPr>
                <a:t>/ Engels</a:t>
              </a:r>
              <a:endParaRPr lang="nl-NL" sz="1200" dirty="0">
                <a:latin typeface="Arial" pitchFamily="34" charset="0"/>
                <a:cs typeface="Arial" pitchFamily="34" charset="0"/>
              </a:endParaRPr>
            </a:p>
          </p:txBody>
        </p:sp>
        <p:sp>
          <p:nvSpPr>
            <p:cNvPr id="40" name="Rounded Rectangle 39"/>
            <p:cNvSpPr/>
            <p:nvPr/>
          </p:nvSpPr>
          <p:spPr>
            <a:xfrm>
              <a:off x="6300192" y="5013176"/>
              <a:ext cx="1224136" cy="288032"/>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Mentoruur</a:t>
              </a:r>
              <a:endParaRPr lang="nl-NL" sz="1600" dirty="0">
                <a:solidFill>
                  <a:schemeClr val="bg1"/>
                </a:solidFill>
                <a:cs typeface="Arial" pitchFamily="34" charset="0"/>
              </a:endParaRPr>
            </a:p>
          </p:txBody>
        </p:sp>
        <p:sp>
          <p:nvSpPr>
            <p:cNvPr id="41" name="Right Arrow 40"/>
            <p:cNvSpPr/>
            <p:nvPr/>
          </p:nvSpPr>
          <p:spPr>
            <a:xfrm>
              <a:off x="4644008" y="4293096"/>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2" name="Rounded Rectangle 41"/>
            <p:cNvSpPr/>
            <p:nvPr/>
          </p:nvSpPr>
          <p:spPr>
            <a:xfrm>
              <a:off x="6300192" y="5517232"/>
              <a:ext cx="1224136" cy="79208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tx1"/>
                  </a:solidFill>
                  <a:cs typeface="Arial" pitchFamily="34" charset="0"/>
                </a:rPr>
                <a:t>Virtuele systemen</a:t>
              </a:r>
              <a:endParaRPr lang="nl-NL" sz="1600" dirty="0">
                <a:solidFill>
                  <a:schemeClr val="tx1"/>
                </a:solidFill>
                <a:cs typeface="Arial" pitchFamily="34" charset="0"/>
              </a:endParaRPr>
            </a:p>
          </p:txBody>
        </p:sp>
        <p:sp>
          <p:nvSpPr>
            <p:cNvPr id="43" name="Rounded Rectangle 42"/>
            <p:cNvSpPr/>
            <p:nvPr/>
          </p:nvSpPr>
          <p:spPr>
            <a:xfrm>
              <a:off x="5076056" y="5661248"/>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Windows</a:t>
              </a:r>
            </a:p>
            <a:p>
              <a:pPr algn="ctr"/>
              <a:endParaRPr lang="nl-NL" sz="1200" dirty="0">
                <a:solidFill>
                  <a:schemeClr val="bg1"/>
                </a:solidFill>
                <a:latin typeface="Arial" pitchFamily="34" charset="0"/>
                <a:cs typeface="Arial" pitchFamily="34" charset="0"/>
              </a:endParaRPr>
            </a:p>
          </p:txBody>
        </p:sp>
        <p:sp>
          <p:nvSpPr>
            <p:cNvPr id="44" name="Rounded Rectangle 43"/>
            <p:cNvSpPr/>
            <p:nvPr/>
          </p:nvSpPr>
          <p:spPr>
            <a:xfrm>
              <a:off x="7524328" y="5661248"/>
              <a:ext cx="1224136" cy="792088"/>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cs typeface="Arial" pitchFamily="34" charset="0"/>
                </a:rPr>
                <a:t>Cisco</a:t>
              </a:r>
            </a:p>
            <a:p>
              <a:pPr algn="ctr"/>
              <a:endParaRPr lang="nl-NL" sz="1200" dirty="0" smtClean="0">
                <a:latin typeface="Arial" pitchFamily="34" charset="0"/>
                <a:cs typeface="Arial" pitchFamily="34" charset="0"/>
              </a:endParaRPr>
            </a:p>
            <a:p>
              <a:pPr algn="ctr"/>
              <a:endParaRPr lang="nl-NL" sz="1200" dirty="0">
                <a:latin typeface="Arial" pitchFamily="34" charset="0"/>
                <a:cs typeface="Arial" pitchFamily="34" charset="0"/>
              </a:endParaRPr>
            </a:p>
          </p:txBody>
        </p:sp>
        <p:sp>
          <p:nvSpPr>
            <p:cNvPr id="45" name="Rounded Rectangle 44"/>
            <p:cNvSpPr/>
            <p:nvPr/>
          </p:nvSpPr>
          <p:spPr>
            <a:xfrm>
              <a:off x="6300192" y="6309320"/>
              <a:ext cx="1224136" cy="288032"/>
            </a:xfrm>
            <a:prstGeom prst="roundRect">
              <a:avLst/>
            </a:prstGeom>
            <a:solidFill>
              <a:srgbClr val="31B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chemeClr val="bg1"/>
                  </a:solidFill>
                  <a:cs typeface="Arial" pitchFamily="34" charset="0"/>
                </a:rPr>
                <a:t>Mentoruur</a:t>
              </a:r>
              <a:endParaRPr lang="nl-NL" sz="1600" dirty="0">
                <a:solidFill>
                  <a:schemeClr val="bg1"/>
                </a:solidFill>
                <a:cs typeface="Arial" pitchFamily="34" charset="0"/>
              </a:endParaRPr>
            </a:p>
          </p:txBody>
        </p:sp>
        <p:sp>
          <p:nvSpPr>
            <p:cNvPr id="46" name="Right Arrow 45"/>
            <p:cNvSpPr/>
            <p:nvPr/>
          </p:nvSpPr>
          <p:spPr>
            <a:xfrm>
              <a:off x="4644008" y="5877272"/>
              <a:ext cx="432048" cy="43204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7" name="TextBox 46"/>
            <p:cNvSpPr txBox="1"/>
            <p:nvPr/>
          </p:nvSpPr>
          <p:spPr>
            <a:xfrm flipV="1">
              <a:off x="152400" y="3861048"/>
              <a:ext cx="243136" cy="646331"/>
            </a:xfrm>
            <a:prstGeom prst="rect">
              <a:avLst/>
            </a:prstGeom>
            <a:noFill/>
          </p:spPr>
          <p:txBody>
            <a:bodyPr wrap="square" rtlCol="0">
              <a:spAutoFit/>
            </a:bodyPr>
            <a:lstStyle/>
            <a:p>
              <a:r>
                <a:rPr lang="nl-NL" dirty="0" smtClean="0">
                  <a:latin typeface="Arial" pitchFamily="34" charset="0"/>
                  <a:cs typeface="Arial" pitchFamily="34" charset="0"/>
                </a:rPr>
                <a:t>   I</a:t>
              </a:r>
              <a:endParaRPr lang="nl-NL" dirty="0">
                <a:latin typeface="Arial" pitchFamily="34" charset="0"/>
                <a:cs typeface="Arial" pitchFamily="34" charset="0"/>
              </a:endParaRPr>
            </a:p>
          </p:txBody>
        </p:sp>
        <p:sp>
          <p:nvSpPr>
            <p:cNvPr id="48" name="TextBox 47"/>
            <p:cNvSpPr txBox="1"/>
            <p:nvPr/>
          </p:nvSpPr>
          <p:spPr>
            <a:xfrm>
              <a:off x="4427984" y="4653136"/>
              <a:ext cx="611560" cy="369332"/>
            </a:xfrm>
            <a:prstGeom prst="rect">
              <a:avLst/>
            </a:prstGeom>
            <a:noFill/>
          </p:spPr>
          <p:txBody>
            <a:bodyPr wrap="square" rtlCol="0">
              <a:spAutoFit/>
            </a:bodyPr>
            <a:lstStyle/>
            <a:p>
              <a:r>
                <a:rPr lang="nl-NL" dirty="0" smtClean="0">
                  <a:latin typeface="Arial" pitchFamily="34" charset="0"/>
                  <a:cs typeface="Arial" pitchFamily="34" charset="0"/>
                </a:rPr>
                <a:t> BI</a:t>
              </a:r>
              <a:endParaRPr lang="nl-NL" dirty="0">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smtClean="0"/>
              <a:t>Succesfactoren</a:t>
            </a:r>
            <a:endParaRPr lang="nl-NL" dirty="0"/>
          </a:p>
        </p:txBody>
      </p:sp>
      <p:sp>
        <p:nvSpPr>
          <p:cNvPr id="3" name="Tijdelijke aanduiding voor inhoud 2"/>
          <p:cNvSpPr>
            <a:spLocks noGrp="1"/>
          </p:cNvSpPr>
          <p:nvPr>
            <p:ph idx="1"/>
          </p:nvPr>
        </p:nvSpPr>
        <p:spPr/>
        <p:txBody>
          <a:bodyPr>
            <a:normAutofit/>
          </a:bodyPr>
          <a:lstStyle/>
          <a:p>
            <a:r>
              <a:rPr lang="nl-NL" sz="2400" dirty="0" smtClean="0"/>
              <a:t>De gekozen thema’s</a:t>
            </a:r>
          </a:p>
          <a:p>
            <a:r>
              <a:rPr lang="nl-NL" sz="2400" dirty="0" smtClean="0"/>
              <a:t>De opzet van de projecten </a:t>
            </a:r>
          </a:p>
          <a:p>
            <a:r>
              <a:rPr lang="nl-NL" sz="2400" dirty="0" smtClean="0"/>
              <a:t>Docententeams</a:t>
            </a:r>
          </a:p>
          <a:p>
            <a:r>
              <a:rPr lang="nl-NL" sz="2400" dirty="0" smtClean="0"/>
              <a:t>Begeleiding</a:t>
            </a:r>
          </a:p>
          <a:p>
            <a:r>
              <a:rPr lang="nl-NL" sz="2400" dirty="0" smtClean="0"/>
              <a:t>Switchen  </a:t>
            </a:r>
          </a:p>
          <a:p>
            <a:pPr>
              <a:buNone/>
            </a:pPr>
            <a:endParaRPr lang="nl-NL" sz="2400" dirty="0"/>
          </a:p>
        </p:txBody>
      </p:sp>
      <p:sp>
        <p:nvSpPr>
          <p:cNvPr id="4" name="Tijdelijke aanduiding voor voettekst 3"/>
          <p:cNvSpPr>
            <a:spLocks noGrp="1"/>
          </p:cNvSpPr>
          <p:nvPr>
            <p:ph type="ftr" sz="quarter" idx="11"/>
          </p:nvPr>
        </p:nvSpPr>
        <p:spPr/>
        <p:txBody>
          <a:bodyPr/>
          <a:lstStyle/>
          <a:p>
            <a:r>
              <a:rPr lang="nl-NL" smtClean="0"/>
              <a:t>NIOC 2011</a:t>
            </a:r>
            <a:endParaRPr lang="nl-NL" dirty="0"/>
          </a:p>
        </p:txBody>
      </p:sp>
      <p:sp>
        <p:nvSpPr>
          <p:cNvPr id="5" name="Tijdelijke aanduiding voor dianummer 4"/>
          <p:cNvSpPr>
            <a:spLocks noGrp="1"/>
          </p:cNvSpPr>
          <p:nvPr>
            <p:ph type="sldNum" sz="quarter" idx="12"/>
          </p:nvPr>
        </p:nvSpPr>
        <p:spPr/>
        <p:txBody>
          <a:bodyPr/>
          <a:lstStyle/>
          <a:p>
            <a:fld id="{2F977F71-C129-4C80-9E4E-FE0B7FBF6555}" type="slidenum">
              <a:rPr lang="nl-NL" smtClean="0"/>
              <a:pPr/>
              <a:t>8</a:t>
            </a:fld>
            <a:endParaRPr lang="nl-NL" dirty="0"/>
          </a:p>
        </p:txBody>
      </p:sp>
      <p:pic>
        <p:nvPicPr>
          <p:cNvPr id="6" name="Picture 3" descr="C:\Program Files\Microsoft Office\MEDIA\CAGCAT10\j0195812.wmf"/>
          <p:cNvPicPr>
            <a:picLocks noChangeAspect="1" noChangeArrowheads="1"/>
          </p:cNvPicPr>
          <p:nvPr/>
        </p:nvPicPr>
        <p:blipFill>
          <a:blip r:embed="rId2" cstate="print"/>
          <a:srcRect/>
          <a:stretch>
            <a:fillRect/>
          </a:stretch>
        </p:blipFill>
        <p:spPr bwMode="auto">
          <a:xfrm>
            <a:off x="5766243" y="3429000"/>
            <a:ext cx="2499571" cy="257118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t>Evaluatie</a:t>
            </a:r>
            <a:endParaRPr lang="nl-NL" dirty="0"/>
          </a:p>
        </p:txBody>
      </p:sp>
      <p:sp>
        <p:nvSpPr>
          <p:cNvPr id="3" name="Content Placeholder 2"/>
          <p:cNvSpPr>
            <a:spLocks noGrp="1"/>
          </p:cNvSpPr>
          <p:nvPr>
            <p:ph idx="1"/>
          </p:nvPr>
        </p:nvSpPr>
        <p:spPr>
          <a:xfrm>
            <a:off x="457200" y="1857365"/>
            <a:ext cx="8229600" cy="3083804"/>
          </a:xfrm>
        </p:spPr>
        <p:txBody>
          <a:bodyPr>
            <a:normAutofit/>
          </a:bodyPr>
          <a:lstStyle/>
          <a:p>
            <a:pPr lvl="0">
              <a:buFont typeface="Wingdings" pitchFamily="2" charset="2"/>
              <a:buChar char="ü"/>
            </a:pPr>
            <a:r>
              <a:rPr lang="nl-NL" sz="2400" i="1" dirty="0" smtClean="0"/>
              <a:t>Eén propedeuseroute voor het gehele Instituut met een brede oriëntatie op ICT en tevens voldoende specifiek om alle studenten te boeien en voor te bereiden op de hoofdfase</a:t>
            </a:r>
            <a:endParaRPr lang="nl-NL" sz="2400" dirty="0" smtClean="0"/>
          </a:p>
          <a:p>
            <a:pPr lvl="0">
              <a:buFont typeface="Wingdings" pitchFamily="2" charset="2"/>
              <a:buChar char="ü"/>
            </a:pPr>
            <a:r>
              <a:rPr lang="nl-NL" sz="2400" i="1" dirty="0" smtClean="0"/>
              <a:t>Versterking competentiegerichte karakter door werken aan beroepsprodukten en integrale toetsing daarvan in assessments</a:t>
            </a:r>
            <a:endParaRPr lang="nl-NL" sz="2400" dirty="0" smtClean="0"/>
          </a:p>
          <a:p>
            <a:pPr>
              <a:buFont typeface="Wingdings" pitchFamily="2" charset="2"/>
              <a:buChar char="ü"/>
            </a:pPr>
            <a:r>
              <a:rPr lang="nl-NL" sz="2400" i="1" dirty="0" smtClean="0"/>
              <a:t>Verbetering van het rendement naar 75% voor de propedeuse</a:t>
            </a:r>
          </a:p>
          <a:p>
            <a:pPr>
              <a:buFont typeface="Wingdings" pitchFamily="2" charset="2"/>
              <a:buChar char="ü"/>
            </a:pPr>
            <a:r>
              <a:rPr lang="nl-NL" sz="2400" i="1" dirty="0" smtClean="0"/>
              <a:t>Verdergaande flexibilisering</a:t>
            </a:r>
            <a:endParaRPr lang="nl-NL" sz="2400" dirty="0" smtClean="0"/>
          </a:p>
          <a:p>
            <a:endParaRPr lang="nl-NL" dirty="0"/>
          </a:p>
        </p:txBody>
      </p:sp>
      <p:sp>
        <p:nvSpPr>
          <p:cNvPr id="4" name="Footer Placeholder 3"/>
          <p:cNvSpPr>
            <a:spLocks noGrp="1"/>
          </p:cNvSpPr>
          <p:nvPr>
            <p:ph type="ftr" sz="quarter" idx="11"/>
          </p:nvPr>
        </p:nvSpPr>
        <p:spPr/>
        <p:txBody>
          <a:bodyPr/>
          <a:lstStyle/>
          <a:p>
            <a:r>
              <a:rPr lang="nl-NL" dirty="0" smtClean="0"/>
              <a:t>NIOC 2011</a:t>
            </a:r>
            <a:endParaRPr lang="nl-NL" dirty="0"/>
          </a:p>
        </p:txBody>
      </p:sp>
      <p:sp>
        <p:nvSpPr>
          <p:cNvPr id="5" name="Slide Number Placeholder 4"/>
          <p:cNvSpPr>
            <a:spLocks noGrp="1"/>
          </p:cNvSpPr>
          <p:nvPr>
            <p:ph type="sldNum" sz="quarter" idx="12"/>
          </p:nvPr>
        </p:nvSpPr>
        <p:spPr/>
        <p:txBody>
          <a:bodyPr/>
          <a:lstStyle/>
          <a:p>
            <a:fld id="{2F977F71-C129-4C80-9E4E-FE0B7FBF6555}" type="slidenum">
              <a:rPr lang="nl-NL" smtClean="0"/>
              <a:pPr/>
              <a:t>9</a:t>
            </a:fld>
            <a:endParaRPr lang="nl-NL" dirty="0"/>
          </a:p>
        </p:txBody>
      </p:sp>
      <p:pic>
        <p:nvPicPr>
          <p:cNvPr id="4100" name="Picture 4" descr="C:\Program Files\Microsoft Office\MEDIA\CAGCAT10\j0300840.wmf"/>
          <p:cNvPicPr>
            <a:picLocks noChangeAspect="1" noChangeArrowheads="1"/>
          </p:cNvPicPr>
          <p:nvPr/>
        </p:nvPicPr>
        <p:blipFill>
          <a:blip r:embed="rId2" cstate="print"/>
          <a:srcRect/>
          <a:stretch>
            <a:fillRect/>
          </a:stretch>
        </p:blipFill>
        <p:spPr bwMode="auto">
          <a:xfrm>
            <a:off x="6084169" y="4573970"/>
            <a:ext cx="2053356" cy="172999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IOC 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515</TotalTime>
  <Words>489</Words>
  <Application>Microsoft Office PowerPoint</Application>
  <PresentationFormat>On-screen Show (4:3)</PresentationFormat>
  <Paragraphs>133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NIOC 2011</vt:lpstr>
      <vt:lpstr>De propedeuse: meer dan een eerste jaar</vt:lpstr>
      <vt:lpstr>Wie zijn wij</vt:lpstr>
      <vt:lpstr>Waarom vernieuwing </vt:lpstr>
      <vt:lpstr>Opdracht</vt:lpstr>
      <vt:lpstr>Resultaat (Blok 1)</vt:lpstr>
      <vt:lpstr>Resultaat (Blok 2) </vt:lpstr>
      <vt:lpstr>Resultaat (Blok 3 en 4) opleidingsspecifiek)</vt:lpstr>
      <vt:lpstr>Succesfactoren</vt:lpstr>
      <vt:lpstr>Evaluatie</vt:lpstr>
      <vt:lpstr>En nu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Assortimentsbeleid 2009/10</dc:title>
  <dc:creator>henkp</dc:creator>
  <cp:lastModifiedBy>henkp</cp:lastModifiedBy>
  <cp:revision>63</cp:revision>
  <dcterms:created xsi:type="dcterms:W3CDTF">2009-11-05T18:28:18Z</dcterms:created>
  <dcterms:modified xsi:type="dcterms:W3CDTF">2011-04-05T12:49:16Z</dcterms:modified>
</cp:coreProperties>
</file>