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Default Extension="gif" ContentType="image/gif"/>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257" r:id="rId2"/>
    <p:sldId id="297" r:id="rId3"/>
    <p:sldId id="261" r:id="rId4"/>
    <p:sldId id="298" r:id="rId5"/>
    <p:sldId id="263" r:id="rId6"/>
    <p:sldId id="264" r:id="rId7"/>
    <p:sldId id="266" r:id="rId8"/>
    <p:sldId id="271" r:id="rId9"/>
    <p:sldId id="275" r:id="rId10"/>
    <p:sldId id="289" r:id="rId11"/>
    <p:sldId id="294" r:id="rId12"/>
    <p:sldId id="299" r:id="rId13"/>
    <p:sldId id="301" r:id="rId14"/>
    <p:sldId id="288" r:id="rId15"/>
    <p:sldId id="300" r:id="rId16"/>
    <p:sldId id="302" r:id="rId17"/>
    <p:sldId id="296" r:id="rId18"/>
  </p:sldIdLst>
  <p:sldSz cx="9144000" cy="6858000" type="screen4x3"/>
  <p:notesSz cx="6765925" cy="98679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728" autoAdjust="0"/>
  </p:normalViewPr>
  <p:slideViewPr>
    <p:cSldViewPr>
      <p:cViewPr varScale="1">
        <p:scale>
          <a:sx n="55" d="100"/>
          <a:sy n="55" d="100"/>
        </p:scale>
        <p:origin x="-93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32113" cy="493713"/>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32225" y="0"/>
            <a:ext cx="2932113" cy="493713"/>
          </a:xfrm>
          <a:prstGeom prst="rect">
            <a:avLst/>
          </a:prstGeom>
        </p:spPr>
        <p:txBody>
          <a:bodyPr vert="horz" lIns="91440" tIns="45720" rIns="91440" bIns="45720" rtlCol="0"/>
          <a:lstStyle>
            <a:lvl1pPr algn="r">
              <a:defRPr sz="1200"/>
            </a:lvl1pPr>
          </a:lstStyle>
          <a:p>
            <a:fld id="{8F186862-4D36-41BE-9ECC-BC5DF54F89E3}" type="datetimeFigureOut">
              <a:rPr lang="nl-NL" smtClean="0"/>
              <a:pPr/>
              <a:t>18-4-2011</a:t>
            </a:fld>
            <a:endParaRPr lang="nl-NL"/>
          </a:p>
        </p:txBody>
      </p:sp>
      <p:sp>
        <p:nvSpPr>
          <p:cNvPr id="4" name="Tijdelijke aanduiding voor voettekst 3"/>
          <p:cNvSpPr>
            <a:spLocks noGrp="1"/>
          </p:cNvSpPr>
          <p:nvPr>
            <p:ph type="ftr" sz="quarter" idx="2"/>
          </p:nvPr>
        </p:nvSpPr>
        <p:spPr>
          <a:xfrm>
            <a:off x="0" y="9372600"/>
            <a:ext cx="2932113" cy="493713"/>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32225" y="9372600"/>
            <a:ext cx="2932113" cy="493713"/>
          </a:xfrm>
          <a:prstGeom prst="rect">
            <a:avLst/>
          </a:prstGeom>
        </p:spPr>
        <p:txBody>
          <a:bodyPr vert="horz" lIns="91440" tIns="45720" rIns="91440" bIns="45720" rtlCol="0" anchor="b"/>
          <a:lstStyle>
            <a:lvl1pPr algn="r">
              <a:defRPr sz="1200"/>
            </a:lvl1pPr>
          </a:lstStyle>
          <a:p>
            <a:fld id="{232DB4B1-7B6C-4D59-AE41-1C86DB285BF8}" type="slidenum">
              <a:rPr lang="nl-NL" smtClean="0"/>
              <a:pPr/>
              <a:t>‹nr.›</a:t>
            </a:fld>
            <a:endParaRPr lang="nl-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31901" cy="493395"/>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32458" y="0"/>
            <a:ext cx="2931901" cy="493395"/>
          </a:xfrm>
          <a:prstGeom prst="rect">
            <a:avLst/>
          </a:prstGeom>
        </p:spPr>
        <p:txBody>
          <a:bodyPr vert="horz" lIns="91440" tIns="45720" rIns="91440" bIns="45720" rtlCol="0"/>
          <a:lstStyle>
            <a:lvl1pPr algn="r">
              <a:defRPr sz="1200"/>
            </a:lvl1pPr>
          </a:lstStyle>
          <a:p>
            <a:fld id="{875731CA-3DBC-4FC6-96BC-335A91EBC389}" type="datetimeFigureOut">
              <a:rPr lang="nl-NL" smtClean="0"/>
              <a:pPr/>
              <a:t>18-4-2011</a:t>
            </a:fld>
            <a:endParaRPr lang="nl-NL"/>
          </a:p>
        </p:txBody>
      </p:sp>
      <p:sp>
        <p:nvSpPr>
          <p:cNvPr id="4" name="Tijdelijke aanduiding voor dia-afbeelding 3"/>
          <p:cNvSpPr>
            <a:spLocks noGrp="1" noRot="1" noChangeAspect="1"/>
          </p:cNvSpPr>
          <p:nvPr>
            <p:ph type="sldImg" idx="2"/>
          </p:nvPr>
        </p:nvSpPr>
        <p:spPr>
          <a:xfrm>
            <a:off x="915988" y="739775"/>
            <a:ext cx="4933950" cy="3700463"/>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6593" y="4687253"/>
            <a:ext cx="5412740" cy="4440555"/>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9372792"/>
            <a:ext cx="2931901" cy="493395"/>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32458" y="9372792"/>
            <a:ext cx="2931901" cy="493395"/>
          </a:xfrm>
          <a:prstGeom prst="rect">
            <a:avLst/>
          </a:prstGeom>
        </p:spPr>
        <p:txBody>
          <a:bodyPr vert="horz" lIns="91440" tIns="45720" rIns="91440" bIns="45720" rtlCol="0" anchor="b"/>
          <a:lstStyle>
            <a:lvl1pPr algn="r">
              <a:defRPr sz="1200"/>
            </a:lvl1pPr>
          </a:lstStyle>
          <a:p>
            <a:fld id="{E5943175-1018-4293-9577-5B7A07973D1D}"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E5943175-1018-4293-9577-5B7A07973D1D}" type="slidenum">
              <a:rPr lang="nl-NL" smtClean="0"/>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b="0" dirty="0" smtClean="0"/>
              <a:t>De vormgeving van de middelste kolom (het informatie en communicatiedomein)</a:t>
            </a:r>
            <a:r>
              <a:rPr lang="nl-NL" b="0" baseline="0" dirty="0" smtClean="0"/>
              <a:t> </a:t>
            </a:r>
            <a:r>
              <a:rPr lang="nl-NL" b="0" dirty="0" smtClean="0"/>
              <a:t>werd eerste</a:t>
            </a:r>
            <a:r>
              <a:rPr lang="nl-NL" b="0" baseline="0" dirty="0" smtClean="0"/>
              <a:t> beschouwd als een sterk technologische aangelegenheid. Geleidelijke bewustwording organisaties dat het informatie en communicatiedomein een sterke business oriëntatie behoeft.</a:t>
            </a:r>
          </a:p>
          <a:p>
            <a:r>
              <a:rPr lang="nl-NL" b="0" baseline="0" dirty="0" smtClean="0"/>
              <a:t>Voorbeeld APG we doen het voor de business (ITIL versie 3 implementeren) en spreker (bron boek </a:t>
            </a:r>
            <a:r>
              <a:rPr lang="nl-NL" b="0" baseline="0" dirty="0" err="1" smtClean="0"/>
              <a:t>Abcouwer</a:t>
            </a:r>
            <a:r>
              <a:rPr lang="nl-NL" b="0"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endParaRPr lang="nl-NL" b="0" baseline="0" dirty="0" smtClean="0"/>
          </a:p>
          <a:p>
            <a:r>
              <a:rPr lang="nl-NL" sz="1200" b="0" kern="1200" dirty="0" smtClean="0">
                <a:solidFill>
                  <a:schemeClr val="tx1"/>
                </a:solidFill>
                <a:latin typeface="+mn-lt"/>
                <a:ea typeface="+mn-ea"/>
                <a:cs typeface="+mn-cs"/>
              </a:rPr>
              <a:t>Twee recente verschuivingen betreffen (bron presentatie</a:t>
            </a:r>
            <a:r>
              <a:rPr lang="nl-NL" sz="1200" b="0" kern="1200" baseline="0" dirty="0" smtClean="0">
                <a:solidFill>
                  <a:schemeClr val="tx1"/>
                </a:solidFill>
                <a:latin typeface="+mn-lt"/>
                <a:ea typeface="+mn-ea"/>
                <a:cs typeface="+mn-cs"/>
              </a:rPr>
              <a:t> </a:t>
            </a:r>
            <a:r>
              <a:rPr lang="nl-NL" sz="1200" b="0" kern="1200" dirty="0" smtClean="0">
                <a:solidFill>
                  <a:schemeClr val="tx1"/>
                </a:solidFill>
                <a:latin typeface="+mn-lt"/>
                <a:ea typeface="+mn-ea"/>
                <a:cs typeface="+mn-cs"/>
              </a:rPr>
              <a:t>Rick </a:t>
            </a:r>
            <a:r>
              <a:rPr lang="nl-NL" sz="1200" b="0" kern="1200" dirty="0" err="1" smtClean="0">
                <a:solidFill>
                  <a:schemeClr val="tx1"/>
                </a:solidFill>
                <a:latin typeface="+mn-lt"/>
                <a:ea typeface="+mn-ea"/>
                <a:cs typeface="+mn-cs"/>
              </a:rPr>
              <a:t>Maes</a:t>
            </a:r>
            <a:r>
              <a:rPr lang="nl-NL" sz="1200" b="0" kern="1200" dirty="0" smtClean="0">
                <a:solidFill>
                  <a:schemeClr val="tx1"/>
                </a:solidFill>
                <a:latin typeface="+mn-lt"/>
                <a:ea typeface="+mn-ea"/>
                <a:cs typeface="+mn-cs"/>
              </a:rPr>
              <a:t>):</a:t>
            </a:r>
          </a:p>
          <a:p>
            <a:r>
              <a:rPr lang="nl-NL" sz="1200" b="0" kern="1200" dirty="0" smtClean="0">
                <a:solidFill>
                  <a:schemeClr val="tx1"/>
                </a:solidFill>
                <a:latin typeface="+mn-lt"/>
                <a:ea typeface="+mn-ea"/>
                <a:cs typeface="+mn-cs"/>
              </a:rPr>
              <a:t>(1) De tendens om schaaleffecten van </a:t>
            </a:r>
            <a:r>
              <a:rPr lang="nl-NL" sz="1200" b="0" kern="1200" dirty="0" err="1" smtClean="0">
                <a:solidFill>
                  <a:schemeClr val="tx1"/>
                </a:solidFill>
                <a:latin typeface="+mn-lt"/>
                <a:ea typeface="+mn-ea"/>
                <a:cs typeface="+mn-cs"/>
              </a:rPr>
              <a:t>ICT-exploitatie</a:t>
            </a:r>
            <a:r>
              <a:rPr lang="nl-NL" sz="1200" b="0" kern="1200" dirty="0" smtClean="0">
                <a:solidFill>
                  <a:schemeClr val="tx1"/>
                </a:solidFill>
                <a:latin typeface="+mn-lt"/>
                <a:ea typeface="+mn-ea"/>
                <a:cs typeface="+mn-cs"/>
              </a:rPr>
              <a:t> te benutten en deze op</a:t>
            </a:r>
          </a:p>
          <a:p>
            <a:r>
              <a:rPr lang="nl-NL" sz="1200" b="0" kern="1200" dirty="0" smtClean="0">
                <a:solidFill>
                  <a:schemeClr val="tx1"/>
                </a:solidFill>
                <a:latin typeface="+mn-lt"/>
                <a:ea typeface="+mn-ea"/>
                <a:cs typeface="+mn-cs"/>
              </a:rPr>
              <a:t>afstand van de organisatie te plaatsen maakt dat de informatievoorziening,</a:t>
            </a:r>
          </a:p>
          <a:p>
            <a:r>
              <a:rPr lang="nl-NL" sz="1200" b="0" kern="1200" dirty="0" smtClean="0">
                <a:solidFill>
                  <a:schemeClr val="tx1"/>
                </a:solidFill>
                <a:latin typeface="+mn-lt"/>
                <a:ea typeface="+mn-ea"/>
                <a:cs typeface="+mn-cs"/>
              </a:rPr>
              <a:t>traditioneel de zorg van de </a:t>
            </a:r>
            <a:r>
              <a:rPr lang="nl-NL" sz="1200" b="0" kern="1200" dirty="0" err="1" smtClean="0">
                <a:solidFill>
                  <a:schemeClr val="tx1"/>
                </a:solidFill>
                <a:latin typeface="+mn-lt"/>
                <a:ea typeface="+mn-ea"/>
                <a:cs typeface="+mn-cs"/>
              </a:rPr>
              <a:t>ICT-afdeling</a:t>
            </a:r>
            <a:r>
              <a:rPr lang="nl-NL" sz="1200" b="0" kern="1200" dirty="0" smtClean="0">
                <a:solidFill>
                  <a:schemeClr val="tx1"/>
                </a:solidFill>
                <a:latin typeface="+mn-lt"/>
                <a:ea typeface="+mn-ea"/>
                <a:cs typeface="+mn-cs"/>
              </a:rPr>
              <a:t>, veel dichter bij de business en dus veel</a:t>
            </a:r>
          </a:p>
          <a:p>
            <a:r>
              <a:rPr lang="nl-NL" sz="1200" b="0" kern="1200" dirty="0" smtClean="0">
                <a:solidFill>
                  <a:schemeClr val="tx1"/>
                </a:solidFill>
                <a:latin typeface="+mn-lt"/>
                <a:ea typeface="+mn-ea"/>
                <a:cs typeface="+mn-cs"/>
              </a:rPr>
              <a:t>meer op het bord van het algemeen management komt te liggen. Hierdoor wordt</a:t>
            </a:r>
          </a:p>
          <a:p>
            <a:r>
              <a:rPr lang="nl-NL" sz="1200" b="0" kern="1200" dirty="0" smtClean="0">
                <a:solidFill>
                  <a:schemeClr val="tx1"/>
                </a:solidFill>
                <a:latin typeface="+mn-lt"/>
                <a:ea typeface="+mn-ea"/>
                <a:cs typeface="+mn-cs"/>
              </a:rPr>
              <a:t>het </a:t>
            </a:r>
            <a:r>
              <a:rPr lang="nl-NL" sz="1200" b="0" kern="1200" dirty="0" err="1" smtClean="0">
                <a:solidFill>
                  <a:schemeClr val="tx1"/>
                </a:solidFill>
                <a:latin typeface="+mn-lt"/>
                <a:ea typeface="+mn-ea"/>
                <a:cs typeface="+mn-cs"/>
              </a:rPr>
              <a:t>informatie-gebruik</a:t>
            </a:r>
            <a:r>
              <a:rPr lang="nl-NL" sz="1200" b="0" kern="1200" dirty="0" smtClean="0">
                <a:solidFill>
                  <a:schemeClr val="tx1"/>
                </a:solidFill>
                <a:latin typeface="+mn-lt"/>
                <a:ea typeface="+mn-ea"/>
                <a:cs typeface="+mn-cs"/>
              </a:rPr>
              <a:t> (met al zijn complexe aspecten) opeens veel belangrijker</a:t>
            </a:r>
          </a:p>
          <a:p>
            <a:r>
              <a:rPr lang="nl-NL" sz="1200" b="0" kern="1200" dirty="0" smtClean="0">
                <a:solidFill>
                  <a:schemeClr val="tx1"/>
                </a:solidFill>
                <a:latin typeface="+mn-lt"/>
                <a:ea typeface="+mn-ea"/>
                <a:cs typeface="+mn-cs"/>
              </a:rPr>
              <a:t>en bovendien stijgt het belang van concepten als betekenisgeving, vertrouwen,</a:t>
            </a:r>
          </a:p>
          <a:p>
            <a:r>
              <a:rPr lang="nl-NL" sz="1200" b="0" kern="1200" dirty="0" smtClean="0">
                <a:solidFill>
                  <a:schemeClr val="tx1"/>
                </a:solidFill>
                <a:latin typeface="+mn-lt"/>
                <a:ea typeface="+mn-ea"/>
                <a:cs typeface="+mn-cs"/>
              </a:rPr>
              <a:t>etc. (de immateriële factoren van de business).</a:t>
            </a:r>
          </a:p>
          <a:p>
            <a:r>
              <a:rPr lang="nl-NL" sz="1200" b="0" kern="1200" dirty="0" smtClean="0">
                <a:solidFill>
                  <a:schemeClr val="tx1"/>
                </a:solidFill>
                <a:latin typeface="+mn-lt"/>
                <a:ea typeface="+mn-ea"/>
                <a:cs typeface="+mn-cs"/>
              </a:rPr>
              <a:t>(2) De traditionele visie op informatiemanagement houdt in dat deze primair dient</a:t>
            </a:r>
          </a:p>
          <a:p>
            <a:r>
              <a:rPr lang="nl-NL" sz="1200" b="0" kern="1200" dirty="0" smtClean="0">
                <a:solidFill>
                  <a:schemeClr val="tx1"/>
                </a:solidFill>
                <a:latin typeface="+mn-lt"/>
                <a:ea typeface="+mn-ea"/>
                <a:cs typeface="+mn-cs"/>
              </a:rPr>
              <a:t>om de bedrijfsstrategie (links boven in het 9-vlak) te ondersteunen. Recentelijk</a:t>
            </a:r>
          </a:p>
          <a:p>
            <a:r>
              <a:rPr lang="nl-NL" sz="1200" b="0" kern="1200" dirty="0" smtClean="0">
                <a:solidFill>
                  <a:schemeClr val="tx1"/>
                </a:solidFill>
                <a:latin typeface="+mn-lt"/>
                <a:ea typeface="+mn-ea"/>
                <a:cs typeface="+mn-cs"/>
              </a:rPr>
              <a:t>werd duidelijk dat informatiemanagement ook en vooral gericht moet zijn op het</a:t>
            </a:r>
          </a:p>
          <a:p>
            <a:r>
              <a:rPr lang="nl-NL" sz="1200" b="0" kern="1200" dirty="0" smtClean="0">
                <a:solidFill>
                  <a:schemeClr val="tx1"/>
                </a:solidFill>
                <a:latin typeface="+mn-lt"/>
                <a:ea typeface="+mn-ea"/>
                <a:cs typeface="+mn-cs"/>
              </a:rPr>
              <a:t>faciliteren van de “business </a:t>
            </a:r>
            <a:r>
              <a:rPr lang="nl-NL" sz="1200" b="0" kern="1200" dirty="0" err="1" smtClean="0">
                <a:solidFill>
                  <a:schemeClr val="tx1"/>
                </a:solidFill>
                <a:latin typeface="+mn-lt"/>
                <a:ea typeface="+mn-ea"/>
                <a:cs typeface="+mn-cs"/>
              </a:rPr>
              <a:t>operations</a:t>
            </a:r>
            <a:r>
              <a:rPr lang="nl-NL" sz="1200" b="0" kern="1200" dirty="0" smtClean="0">
                <a:solidFill>
                  <a:schemeClr val="tx1"/>
                </a:solidFill>
                <a:latin typeface="+mn-lt"/>
                <a:ea typeface="+mn-ea"/>
                <a:cs typeface="+mn-cs"/>
              </a:rPr>
              <a:t>” (links onder). Per slot van rekening zijn</a:t>
            </a:r>
          </a:p>
          <a:p>
            <a:r>
              <a:rPr lang="nl-NL" sz="1200" b="0" kern="1200" dirty="0" smtClean="0">
                <a:solidFill>
                  <a:schemeClr val="tx1"/>
                </a:solidFill>
                <a:latin typeface="+mn-lt"/>
                <a:ea typeface="+mn-ea"/>
                <a:cs typeface="+mn-cs"/>
              </a:rPr>
              <a:t>deze bedrijfsactiviteiten de bestaansreden van een organisatie!</a:t>
            </a:r>
          </a:p>
          <a:p>
            <a:pPr marL="0" marR="0" indent="0" algn="l" defTabSz="914400" rtl="0" eaLnBrk="1" fontAlgn="auto" latinLnBrk="0" hangingPunct="1">
              <a:lnSpc>
                <a:spcPct val="100000"/>
              </a:lnSpc>
              <a:spcBef>
                <a:spcPts val="0"/>
              </a:spcBef>
              <a:spcAft>
                <a:spcPts val="0"/>
              </a:spcAft>
              <a:buClrTx/>
              <a:buSzTx/>
              <a:buFontTx/>
              <a:buNone/>
              <a:tabLst/>
              <a:defRPr/>
            </a:pPr>
            <a:endParaRPr lang="nl-NL" b="0" baseline="0" dirty="0" smtClean="0"/>
          </a:p>
          <a:p>
            <a:endParaRPr lang="nl-NL" b="0" baseline="0" dirty="0" smtClean="0"/>
          </a:p>
          <a:p>
            <a:endParaRPr lang="nl-NL" b="0" baseline="0" dirty="0" smtClean="0"/>
          </a:p>
          <a:p>
            <a:endParaRPr lang="nl-NL" b="0" dirty="0"/>
          </a:p>
        </p:txBody>
      </p:sp>
      <p:sp>
        <p:nvSpPr>
          <p:cNvPr id="4" name="Tijdelijke aanduiding voor dianummer 3"/>
          <p:cNvSpPr>
            <a:spLocks noGrp="1"/>
          </p:cNvSpPr>
          <p:nvPr>
            <p:ph type="sldNum" sz="quarter" idx="10"/>
          </p:nvPr>
        </p:nvSpPr>
        <p:spPr/>
        <p:txBody>
          <a:bodyPr/>
          <a:lstStyle/>
          <a:p>
            <a:fld id="{E5943175-1018-4293-9577-5B7A07973D1D}" type="slidenum">
              <a:rPr lang="nl-NL" smtClean="0"/>
              <a:pPr/>
              <a:t>11</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E5943175-1018-4293-9577-5B7A07973D1D}" type="slidenum">
              <a:rPr lang="nl-NL" smtClean="0"/>
              <a:pPr/>
              <a:t>13</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E5943175-1018-4293-9577-5B7A07973D1D}" type="slidenum">
              <a:rPr lang="nl-NL" smtClean="0"/>
              <a:pPr/>
              <a:t>14</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Veel business managers denken in systemen: “we hebben een CRM systeem nodig”.</a:t>
            </a:r>
          </a:p>
          <a:p>
            <a:pPr marL="0" marR="0" lvl="2" indent="0" algn="l" defTabSz="914400" rtl="0" eaLnBrk="1" fontAlgn="auto" latinLnBrk="0" hangingPunct="1">
              <a:lnSpc>
                <a:spcPct val="100000"/>
              </a:lnSpc>
              <a:spcBef>
                <a:spcPts val="0"/>
              </a:spcBef>
              <a:spcAft>
                <a:spcPts val="0"/>
              </a:spcAft>
              <a:buClrTx/>
              <a:buSzTx/>
              <a:buFontTx/>
              <a:buNone/>
              <a:tabLst/>
              <a:defRPr/>
            </a:pPr>
            <a:endParaRPr lang="nl-NL" dirty="0" smtClean="0"/>
          </a:p>
          <a:p>
            <a:pPr marL="0" marR="0" lvl="2" indent="0" algn="l" defTabSz="914400" rtl="0" eaLnBrk="1" fontAlgn="auto" latinLnBrk="0" hangingPunct="1">
              <a:lnSpc>
                <a:spcPct val="100000"/>
              </a:lnSpc>
              <a:spcBef>
                <a:spcPts val="0"/>
              </a:spcBef>
              <a:spcAft>
                <a:spcPts val="0"/>
              </a:spcAft>
              <a:buClrTx/>
              <a:buSzTx/>
              <a:buFontTx/>
              <a:buNone/>
              <a:tabLst/>
              <a:defRPr/>
            </a:pPr>
            <a:r>
              <a:rPr lang="nl-NL" dirty="0" smtClean="0"/>
              <a:t>Oog voor publicaties over informatie/communicatie domein: Artikel </a:t>
            </a:r>
            <a:r>
              <a:rPr lang="nl-NL" b="1" dirty="0" err="1" smtClean="0"/>
              <a:t>Information</a:t>
            </a:r>
            <a:r>
              <a:rPr lang="nl-NL" b="1" dirty="0" smtClean="0"/>
              <a:t> </a:t>
            </a:r>
            <a:r>
              <a:rPr lang="nl-NL" dirty="0" err="1" smtClean="0"/>
              <a:t>Governance</a:t>
            </a:r>
            <a:r>
              <a:rPr lang="nl-NL" dirty="0" smtClean="0"/>
              <a:t> (inhaken vorige presentatie </a:t>
            </a:r>
            <a:r>
              <a:rPr lang="nl-NL" dirty="0" err="1" smtClean="0"/>
              <a:t>Governance</a:t>
            </a:r>
            <a:r>
              <a:rPr lang="nl-NL" dirty="0" smtClean="0"/>
              <a:t>,</a:t>
            </a:r>
            <a:r>
              <a:rPr lang="nl-NL" baseline="0" dirty="0" smtClean="0"/>
              <a:t> IT </a:t>
            </a:r>
            <a:r>
              <a:rPr lang="nl-NL" baseline="0" dirty="0" err="1" smtClean="0"/>
              <a:t>Governance</a:t>
            </a:r>
            <a:r>
              <a:rPr lang="nl-NL" baseline="0" dirty="0" smtClean="0"/>
              <a:t>).</a:t>
            </a:r>
            <a:endParaRPr lang="nl-NL" dirty="0" smtClean="0"/>
          </a:p>
          <a:p>
            <a:endParaRPr lang="nl-NL" dirty="0" smtClean="0"/>
          </a:p>
          <a:p>
            <a:r>
              <a:rPr lang="nl-NL" dirty="0" err="1" smtClean="0"/>
              <a:t>Information</a:t>
            </a:r>
            <a:r>
              <a:rPr lang="nl-NL" dirty="0" smtClean="0"/>
              <a:t> </a:t>
            </a:r>
            <a:r>
              <a:rPr lang="nl-NL" dirty="0" err="1" smtClean="0"/>
              <a:t>governance</a:t>
            </a:r>
            <a:r>
              <a:rPr lang="nl-NL" dirty="0" smtClean="0"/>
              <a:t> is ontstaan uit het idee dat:</a:t>
            </a:r>
          </a:p>
          <a:p>
            <a:r>
              <a:rPr lang="nl-NL" dirty="0" smtClean="0"/>
              <a:t>•	informatie van primair belang is voor de business en onafhankelijk van de onderliggende technologie moet worden aangestuurd; </a:t>
            </a:r>
          </a:p>
          <a:p>
            <a:r>
              <a:rPr lang="nl-NL" dirty="0" smtClean="0"/>
              <a:t>•	het besturen van informatie moet worden bevrijd van de beperkingen opgelegd door </a:t>
            </a:r>
            <a:r>
              <a:rPr lang="nl-NL" dirty="0" err="1" smtClean="0"/>
              <a:t>compliancy</a:t>
            </a:r>
            <a:r>
              <a:rPr lang="nl-NL" dirty="0" smtClean="0"/>
              <a:t> en </a:t>
            </a:r>
            <a:r>
              <a:rPr lang="nl-NL" dirty="0" err="1" smtClean="0"/>
              <a:t>control</a:t>
            </a:r>
            <a:r>
              <a:rPr lang="nl-NL" dirty="0" smtClean="0"/>
              <a:t>; </a:t>
            </a:r>
          </a:p>
          <a:p>
            <a:r>
              <a:rPr lang="nl-NL" dirty="0" smtClean="0"/>
              <a:t>•	het concept 'informatie', of 'geïnterpreteerde gegevens', impliceert dat de besturing ervan meerdere gezichten moet kennen en 	naast technologie ook immateriële zaken zoals interpretatie en betekenisgeving moet meenemen in haar overwegingen.</a:t>
            </a:r>
          </a:p>
          <a:p>
            <a:endParaRPr lang="nl-NL" dirty="0" smtClean="0"/>
          </a:p>
          <a:p>
            <a:r>
              <a:rPr lang="nl-NL" dirty="0" smtClean="0"/>
              <a:t>Dat </a:t>
            </a:r>
            <a:r>
              <a:rPr lang="nl-NL" dirty="0" err="1" smtClean="0"/>
              <a:t>information</a:t>
            </a:r>
            <a:r>
              <a:rPr lang="nl-NL" dirty="0" smtClean="0"/>
              <a:t> </a:t>
            </a:r>
            <a:r>
              <a:rPr lang="nl-NL" dirty="0" err="1" smtClean="0"/>
              <a:t>governance</a:t>
            </a:r>
            <a:r>
              <a:rPr lang="nl-NL" dirty="0" smtClean="0"/>
              <a:t> ook in Nederland steeds actueler wordt, valt bijvoorbeeld op te maken uit overheidsthema's zoals 'informatie op orde', met als eerste resultaat de Baseline Informatiehuishouding Rijksoverheid 2008 (Ministerie van Binnenlandse Zaken en Koninkrijksrelaties, 2008). </a:t>
            </a:r>
          </a:p>
          <a:p>
            <a:endParaRPr lang="nl-NL" dirty="0"/>
          </a:p>
        </p:txBody>
      </p:sp>
      <p:sp>
        <p:nvSpPr>
          <p:cNvPr id="4" name="Tijdelijke aanduiding voor dianummer 3"/>
          <p:cNvSpPr>
            <a:spLocks noGrp="1"/>
          </p:cNvSpPr>
          <p:nvPr>
            <p:ph type="sldNum" sz="quarter" idx="10"/>
          </p:nvPr>
        </p:nvSpPr>
        <p:spPr/>
        <p:txBody>
          <a:bodyPr/>
          <a:lstStyle/>
          <a:p>
            <a:fld id="{E5943175-1018-4293-9577-5B7A07973D1D}" type="slidenum">
              <a:rPr lang="nl-NL" smtClean="0"/>
              <a:pPr/>
              <a:t>15</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Besef dat ICT niet alleen techniek/technologie is, is</a:t>
            </a:r>
            <a:r>
              <a:rPr lang="nl-NL" baseline="0" dirty="0" smtClean="0"/>
              <a:t> steeds meer algemeen aanvaard.</a:t>
            </a:r>
          </a:p>
          <a:p>
            <a:r>
              <a:rPr lang="nl-NL" baseline="0" dirty="0" smtClean="0"/>
              <a:t>Aspirant studenten denken ook na over Informatica of bv Bedrijfskunde/Business management</a:t>
            </a:r>
            <a:endParaRPr lang="nl-NL" dirty="0" smtClean="0"/>
          </a:p>
          <a:p>
            <a:endParaRPr lang="nl-NL" dirty="0" smtClean="0"/>
          </a:p>
          <a:p>
            <a:r>
              <a:rPr lang="nl-NL" dirty="0" smtClean="0"/>
              <a:t>Behoefte aan mensen die ‘over grenzen’ van </a:t>
            </a:r>
            <a:r>
              <a:rPr lang="nl-NL" dirty="0" err="1" smtClean="0"/>
              <a:t>ict</a:t>
            </a:r>
            <a:r>
              <a:rPr lang="nl-NL" dirty="0" smtClean="0"/>
              <a:t> heen kijken en ander uitgangspunt nemen</a:t>
            </a:r>
          </a:p>
          <a:p>
            <a:endParaRPr lang="nl-NL" dirty="0" smtClean="0"/>
          </a:p>
          <a:p>
            <a:r>
              <a:rPr lang="nl-NL" baseline="0" dirty="0" smtClean="0"/>
              <a:t>Voltijd: duurt ‘even’ eer ze IM ‘door hebben’ </a:t>
            </a:r>
            <a:r>
              <a:rPr lang="nl-NL" baseline="0" dirty="0" smtClean="0">
                <a:sym typeface="Wingdings" pitchFamily="2" charset="2"/>
              </a:rPr>
              <a:t> referentiekader is nog klein/vaag : geldt met name voor havo/vwo leerlingen</a:t>
            </a:r>
          </a:p>
          <a:p>
            <a:r>
              <a:rPr lang="nl-NL" baseline="0" dirty="0" smtClean="0">
                <a:sym typeface="Wingdings" pitchFamily="2" charset="2"/>
              </a:rPr>
              <a:t>Veel herkenning bij mbo leerlingen die door willen studeren en kiezen voor hbo (meestal vanuit mbo </a:t>
            </a:r>
            <a:r>
              <a:rPr lang="nl-NL" baseline="0" dirty="0" err="1" smtClean="0">
                <a:sym typeface="Wingdings" pitchFamily="2" charset="2"/>
              </a:rPr>
              <a:t>ict</a:t>
            </a:r>
            <a:r>
              <a:rPr lang="nl-NL" baseline="0" dirty="0" smtClean="0">
                <a:sym typeface="Wingdings" pitchFamily="2" charset="2"/>
              </a:rPr>
              <a:t>/netwerk/systeembeheer, maar ook vanuit administratieve sector)</a:t>
            </a:r>
          </a:p>
          <a:p>
            <a:pPr marL="0" marR="0" indent="0" algn="l" defTabSz="914400" rtl="0" eaLnBrk="1" fontAlgn="auto" latinLnBrk="0" hangingPunct="1">
              <a:lnSpc>
                <a:spcPct val="100000"/>
              </a:lnSpc>
              <a:spcBef>
                <a:spcPts val="0"/>
              </a:spcBef>
              <a:spcAft>
                <a:spcPts val="0"/>
              </a:spcAft>
              <a:buClrTx/>
              <a:buSzTx/>
              <a:buFontTx/>
              <a:buNone/>
              <a:tabLst/>
              <a:defRPr/>
            </a:pPr>
            <a:r>
              <a:rPr lang="nl-NL" dirty="0" smtClean="0"/>
              <a:t>Veel herkenning bij </a:t>
            </a:r>
            <a:r>
              <a:rPr lang="nl-NL" baseline="0" dirty="0" smtClean="0"/>
              <a:t>deeltijdstudenten </a:t>
            </a:r>
            <a:r>
              <a:rPr lang="nl-NL" baseline="0" dirty="0" smtClean="0">
                <a:sym typeface="Wingdings" pitchFamily="2" charset="2"/>
              </a:rPr>
              <a:t> versnelde routes  bouwen voort op praktijkervaring en –situaties</a:t>
            </a:r>
          </a:p>
          <a:p>
            <a:pPr marL="0" marR="0" indent="0" algn="l" defTabSz="914400" rtl="0" eaLnBrk="1" fontAlgn="auto" latinLnBrk="0" hangingPunct="1">
              <a:lnSpc>
                <a:spcPct val="100000"/>
              </a:lnSpc>
              <a:spcBef>
                <a:spcPts val="0"/>
              </a:spcBef>
              <a:spcAft>
                <a:spcPts val="0"/>
              </a:spcAft>
              <a:buClrTx/>
              <a:buSzTx/>
              <a:buFontTx/>
              <a:buNone/>
              <a:tabLst/>
              <a:defRPr/>
            </a:pPr>
            <a:endParaRPr lang="nl-NL" baseline="0" dirty="0" smtClean="0">
              <a:sym typeface="Wingdings" pitchFamily="2" charset="2"/>
            </a:endParaRPr>
          </a:p>
          <a:p>
            <a:pPr marL="0" marR="0" indent="0" algn="l" defTabSz="914400" rtl="0" eaLnBrk="1" fontAlgn="auto" latinLnBrk="0" hangingPunct="1">
              <a:lnSpc>
                <a:spcPct val="100000"/>
              </a:lnSpc>
              <a:spcBef>
                <a:spcPts val="0"/>
              </a:spcBef>
              <a:spcAft>
                <a:spcPts val="0"/>
              </a:spcAft>
              <a:buClrTx/>
              <a:buSzTx/>
              <a:buFontTx/>
              <a:buNone/>
              <a:tabLst/>
              <a:defRPr/>
            </a:pPr>
            <a:r>
              <a:rPr lang="nl-NL" baseline="0" dirty="0" smtClean="0">
                <a:sym typeface="Wingdings" pitchFamily="2" charset="2"/>
              </a:rPr>
              <a:t>Diverse </a:t>
            </a:r>
            <a:r>
              <a:rPr lang="nl-NL" baseline="0" dirty="0" err="1" smtClean="0">
                <a:sym typeface="Wingdings" pitchFamily="2" charset="2"/>
              </a:rPr>
              <a:t>masters</a:t>
            </a:r>
            <a:r>
              <a:rPr lang="nl-NL" baseline="0" dirty="0" smtClean="0">
                <a:sym typeface="Wingdings" pitchFamily="2" charset="2"/>
              </a:rPr>
              <a:t> bij universiteiten  bij UM convenant </a:t>
            </a:r>
            <a:r>
              <a:rPr lang="nl-NL" baseline="0" dirty="0" err="1" smtClean="0">
                <a:sym typeface="Wingdings" pitchFamily="2" charset="2"/>
              </a:rPr>
              <a:t>ivm</a:t>
            </a:r>
            <a:r>
              <a:rPr lang="nl-NL" baseline="0" dirty="0" smtClean="0">
                <a:sym typeface="Wingdings" pitchFamily="2" charset="2"/>
              </a:rPr>
              <a:t> doorstroom vanuit HBO-WO (schakelklas niet nodig na behalen van </a:t>
            </a:r>
            <a:r>
              <a:rPr lang="nl-NL" baseline="0" dirty="0" err="1" smtClean="0">
                <a:sym typeface="Wingdings" pitchFamily="2" charset="2"/>
              </a:rPr>
              <a:t>doorstroomminoren</a:t>
            </a:r>
            <a:r>
              <a:rPr lang="nl-NL" baseline="0" dirty="0" smtClean="0">
                <a:sym typeface="Wingdings" pitchFamily="2" charset="2"/>
              </a:rPr>
              <a:t> binnen hbo)</a:t>
            </a:r>
          </a:p>
          <a:p>
            <a:pPr marL="0" marR="0" indent="0" algn="l" defTabSz="914400" rtl="0" eaLnBrk="1" fontAlgn="auto" latinLnBrk="0" hangingPunct="1">
              <a:lnSpc>
                <a:spcPct val="100000"/>
              </a:lnSpc>
              <a:spcBef>
                <a:spcPts val="0"/>
              </a:spcBef>
              <a:spcAft>
                <a:spcPts val="0"/>
              </a:spcAft>
              <a:buClrTx/>
              <a:buSzTx/>
              <a:buFontTx/>
              <a:buNone/>
              <a:tabLst/>
              <a:defRPr/>
            </a:pPr>
            <a:endParaRPr lang="nl-NL" baseline="0" dirty="0" smtClean="0"/>
          </a:p>
          <a:p>
            <a:endParaRPr lang="nl-NL" dirty="0"/>
          </a:p>
        </p:txBody>
      </p:sp>
      <p:sp>
        <p:nvSpPr>
          <p:cNvPr id="4" name="Tijdelijke aanduiding voor dianummer 3"/>
          <p:cNvSpPr>
            <a:spLocks noGrp="1"/>
          </p:cNvSpPr>
          <p:nvPr>
            <p:ph type="sldNum" sz="quarter" idx="10"/>
          </p:nvPr>
        </p:nvSpPr>
        <p:spPr/>
        <p:txBody>
          <a:bodyPr/>
          <a:lstStyle/>
          <a:p>
            <a:fld id="{E5943175-1018-4293-9577-5B7A07973D1D}" type="slidenum">
              <a:rPr lang="nl-NL" smtClean="0"/>
              <a:pPr/>
              <a:t>16</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E5943175-1018-4293-9577-5B7A07973D1D}" type="slidenum">
              <a:rPr lang="nl-NL" smtClean="0"/>
              <a:pPr/>
              <a:t>17</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Planningsneutrale</a:t>
            </a:r>
            <a:r>
              <a:rPr lang="nl-NL" baseline="0" dirty="0" smtClean="0"/>
              <a:t> conversie</a:t>
            </a:r>
            <a:r>
              <a:rPr lang="nl-NL" baseline="0" dirty="0" smtClean="0">
                <a:sym typeface="Wingdings" pitchFamily="2" charset="2"/>
              </a:rPr>
              <a:t> delen curriculum overnemen van oude opleidingen</a:t>
            </a:r>
          </a:p>
          <a:p>
            <a:endParaRPr lang="nl-NL"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nl-NL" baseline="0" dirty="0" err="1" smtClean="0"/>
              <a:t>Idm</a:t>
            </a:r>
            <a:r>
              <a:rPr lang="nl-NL" baseline="0" dirty="0" smtClean="0"/>
              <a:t> en BI lid van </a:t>
            </a:r>
            <a:r>
              <a:rPr lang="nl-NL" baseline="0" dirty="0" err="1" smtClean="0"/>
              <a:t>hbo-i</a:t>
            </a:r>
            <a:r>
              <a:rPr lang="nl-NL" baseline="0" dirty="0" smtClean="0"/>
              <a:t> </a:t>
            </a:r>
            <a:r>
              <a:rPr lang="nl-NL" baseline="0" dirty="0" smtClean="0">
                <a:sym typeface="Wingdings" pitchFamily="2" charset="2"/>
              </a:rPr>
              <a:t> competentiesets passen voor groot deel al in Bouwstenen van </a:t>
            </a:r>
            <a:r>
              <a:rPr lang="nl-NL" baseline="0" dirty="0" err="1" smtClean="0">
                <a:sym typeface="Wingdings" pitchFamily="2" charset="2"/>
              </a:rPr>
              <a:t>HBO-i</a:t>
            </a:r>
            <a:r>
              <a:rPr lang="nl-NL" baseline="0" dirty="0" smtClean="0">
                <a:sym typeface="Wingdings" pitchFamily="2" charset="2"/>
              </a:rPr>
              <a:t>  hierdoor was planningsneutrale conversie ook mogelijk </a:t>
            </a:r>
          </a:p>
          <a:p>
            <a:pPr marL="0" marR="0" indent="0" algn="l" defTabSz="914400" rtl="0" eaLnBrk="1" fontAlgn="auto" latinLnBrk="0" hangingPunct="1">
              <a:lnSpc>
                <a:spcPct val="100000"/>
              </a:lnSpc>
              <a:spcBef>
                <a:spcPts val="0"/>
              </a:spcBef>
              <a:spcAft>
                <a:spcPts val="0"/>
              </a:spcAft>
              <a:buClrTx/>
              <a:buSzTx/>
              <a:buFontTx/>
              <a:buNone/>
              <a:tabLst/>
              <a:defRPr/>
            </a:pPr>
            <a:endParaRPr lang="nl-NL" baseline="0" dirty="0" smtClean="0">
              <a:sym typeface="Wingdings" pitchFamily="2" charset="2"/>
            </a:endParaRPr>
          </a:p>
          <a:p>
            <a:r>
              <a:rPr lang="nl-NL" baseline="0" dirty="0" smtClean="0"/>
              <a:t>Rekening houden met </a:t>
            </a:r>
            <a:r>
              <a:rPr lang="nl-NL" baseline="0" dirty="0" err="1" smtClean="0"/>
              <a:t>vt</a:t>
            </a:r>
            <a:r>
              <a:rPr lang="nl-NL" baseline="0" dirty="0" smtClean="0"/>
              <a:t>/</a:t>
            </a:r>
            <a:r>
              <a:rPr lang="nl-NL" baseline="0" dirty="0" err="1" smtClean="0"/>
              <a:t>dt</a:t>
            </a:r>
            <a:r>
              <a:rPr lang="nl-NL" baseline="0" dirty="0" smtClean="0"/>
              <a:t>: didactische aanpak, inhoud, vrijstellingen, opbouw curriculum</a:t>
            </a:r>
          </a:p>
          <a:p>
            <a:endParaRPr lang="nl-NL" baseline="0" dirty="0" smtClean="0">
              <a:sym typeface="Wingdings" pitchFamily="2" charset="2"/>
            </a:endParaRPr>
          </a:p>
          <a:p>
            <a:r>
              <a:rPr lang="nl-NL" baseline="0" dirty="0" smtClean="0">
                <a:sym typeface="Wingdings" pitchFamily="2" charset="2"/>
              </a:rPr>
              <a:t>Onderzoek naar visie op IM   veel literatuur te vinden  veel gesprekken gevoerd, uitgekomen bij AIM</a:t>
            </a:r>
            <a:endParaRPr lang="nl-NL" dirty="0"/>
          </a:p>
        </p:txBody>
      </p:sp>
      <p:sp>
        <p:nvSpPr>
          <p:cNvPr id="4" name="Tijdelijke aanduiding voor dianummer 3"/>
          <p:cNvSpPr>
            <a:spLocks noGrp="1"/>
          </p:cNvSpPr>
          <p:nvPr>
            <p:ph type="sldNum" sz="quarter" idx="10"/>
          </p:nvPr>
        </p:nvSpPr>
        <p:spPr/>
        <p:txBody>
          <a:bodyPr/>
          <a:lstStyle/>
          <a:p>
            <a:fld id="{E5943175-1018-4293-9577-5B7A07973D1D}" type="slidenum">
              <a:rPr lang="nl-NL" smtClean="0"/>
              <a:pPr/>
              <a:t>3</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CIO TNT Post </a:t>
            </a:r>
            <a:r>
              <a:rPr lang="nl-NL" dirty="0" err="1" smtClean="0"/>
              <a:t>Computable</a:t>
            </a:r>
            <a:r>
              <a:rPr lang="nl-NL" dirty="0" smtClean="0"/>
              <a:t> 2009:</a:t>
            </a:r>
          </a:p>
          <a:p>
            <a:r>
              <a:rPr lang="nl-NL" dirty="0" smtClean="0"/>
              <a:t>Steeds meer informatie-intensieve bedrijven hebben een informatiemanager in dienst of functionarissen die</a:t>
            </a:r>
            <a:r>
              <a:rPr lang="nl-NL" baseline="0" dirty="0" smtClean="0"/>
              <a:t> informatiemanagement in hun takenpakket hebben. Dat geldt niet alleen voor grote bedrijven maar ook voor middelgrote bedrijven.</a:t>
            </a:r>
          </a:p>
          <a:p>
            <a:endParaRPr lang="nl-NL" baseline="0" dirty="0" smtClean="0"/>
          </a:p>
          <a:p>
            <a:r>
              <a:rPr lang="nl-NL" baseline="0" dirty="0" smtClean="0"/>
              <a:t>In </a:t>
            </a:r>
            <a:r>
              <a:rPr lang="nl-NL" baseline="0" dirty="0" smtClean="0"/>
              <a:t>grote bedrijven worden zeker op strategisch niveau hiervoor Academici aangetrokken, maar op structuur/uitvoering worden vaak </a:t>
            </a:r>
            <a:r>
              <a:rPr lang="nl-NL" baseline="0" dirty="0" err="1" smtClean="0"/>
              <a:t>HBO’rs</a:t>
            </a:r>
            <a:r>
              <a:rPr lang="nl-NL" baseline="0" dirty="0" smtClean="0"/>
              <a:t> aangetrokken.</a:t>
            </a:r>
          </a:p>
          <a:p>
            <a:r>
              <a:rPr lang="nl-NL" baseline="0" dirty="0" smtClean="0"/>
              <a:t>In middelgrote bedrijven zijn academici vaak te duur.</a:t>
            </a:r>
            <a:endParaRPr lang="nl-NL" dirty="0"/>
          </a:p>
        </p:txBody>
      </p:sp>
      <p:sp>
        <p:nvSpPr>
          <p:cNvPr id="4" name="Tijdelijke aanduiding voor dianummer 3"/>
          <p:cNvSpPr>
            <a:spLocks noGrp="1"/>
          </p:cNvSpPr>
          <p:nvPr>
            <p:ph type="sldNum" sz="quarter" idx="10"/>
          </p:nvPr>
        </p:nvSpPr>
        <p:spPr/>
        <p:txBody>
          <a:bodyPr/>
          <a:lstStyle/>
          <a:p>
            <a:fld id="{E5943175-1018-4293-9577-5B7A07973D1D}" type="slidenum">
              <a:rPr lang="nl-NL" smtClean="0"/>
              <a:pPr/>
              <a:t>4</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en-US" dirty="0" err="1" smtClean="0"/>
              <a:t>Referentiekader</a:t>
            </a:r>
            <a:r>
              <a:rPr lang="en-US" dirty="0" smtClean="0"/>
              <a:t> </a:t>
            </a:r>
            <a:r>
              <a:rPr lang="en-US" dirty="0" err="1" smtClean="0"/>
              <a:t>voor</a:t>
            </a:r>
            <a:r>
              <a:rPr lang="en-US" dirty="0" smtClean="0"/>
              <a:t> IM:</a:t>
            </a:r>
          </a:p>
          <a:p>
            <a:r>
              <a:rPr lang="en-US" dirty="0" err="1" smtClean="0"/>
              <a:t>Amsterdams</a:t>
            </a:r>
            <a:r>
              <a:rPr lang="en-US" dirty="0" smtClean="0"/>
              <a:t> </a:t>
            </a:r>
            <a:r>
              <a:rPr lang="en-US" dirty="0" err="1" smtClean="0"/>
              <a:t>Informatiemanagement</a:t>
            </a:r>
            <a:r>
              <a:rPr lang="en-US" dirty="0" smtClean="0"/>
              <a:t> Model</a:t>
            </a:r>
          </a:p>
          <a:p>
            <a:pPr lvl="1"/>
            <a:r>
              <a:rPr lang="en-US" dirty="0" smtClean="0"/>
              <a:t>AIM of </a:t>
            </a:r>
            <a:r>
              <a:rPr lang="en-US" dirty="0" err="1" smtClean="0"/>
              <a:t>Negenvlak</a:t>
            </a:r>
            <a:r>
              <a:rPr lang="en-US" dirty="0" smtClean="0"/>
              <a:t> </a:t>
            </a:r>
            <a:r>
              <a:rPr lang="en-US" dirty="0" err="1" smtClean="0"/>
              <a:t>genoemd</a:t>
            </a:r>
            <a:endParaRPr lang="en-US" dirty="0" smtClean="0"/>
          </a:p>
          <a:p>
            <a:pPr lvl="1"/>
            <a:r>
              <a:rPr lang="en-US" dirty="0" err="1" smtClean="0"/>
              <a:t>Universiteit</a:t>
            </a:r>
            <a:r>
              <a:rPr lang="en-US" dirty="0" smtClean="0"/>
              <a:t> Amsterdam (</a:t>
            </a:r>
            <a:r>
              <a:rPr lang="en-US" dirty="0" err="1" smtClean="0"/>
              <a:t>UvA</a:t>
            </a:r>
            <a:r>
              <a:rPr lang="en-US" dirty="0" smtClean="0"/>
              <a:t>)</a:t>
            </a:r>
          </a:p>
          <a:p>
            <a:r>
              <a:rPr lang="en-US" dirty="0" err="1" smtClean="0"/>
              <a:t>Gebruikt</a:t>
            </a:r>
            <a:r>
              <a:rPr lang="en-US" dirty="0" smtClean="0"/>
              <a:t> </a:t>
            </a:r>
            <a:r>
              <a:rPr lang="en-US" dirty="0" err="1" smtClean="0"/>
              <a:t>voor</a:t>
            </a:r>
            <a:r>
              <a:rPr lang="en-US" dirty="0" smtClean="0"/>
              <a:t> </a:t>
            </a:r>
            <a:r>
              <a:rPr lang="en-US" dirty="0" err="1" smtClean="0"/>
              <a:t>afbakening</a:t>
            </a:r>
            <a:r>
              <a:rPr lang="en-US" dirty="0" smtClean="0"/>
              <a:t> </a:t>
            </a:r>
            <a:r>
              <a:rPr lang="en-US" dirty="0" err="1" smtClean="0"/>
              <a:t>opleiding</a:t>
            </a:r>
            <a:r>
              <a:rPr lang="en-US" dirty="0" smtClean="0"/>
              <a:t> IM </a:t>
            </a:r>
            <a:r>
              <a:rPr lang="en-US" dirty="0" smtClean="0">
                <a:sym typeface="Wingdings" pitchFamily="2" charset="2"/>
              </a:rPr>
              <a:t> </a:t>
            </a:r>
            <a:r>
              <a:rPr lang="en-US" dirty="0" err="1" smtClean="0">
                <a:sym typeface="Wingdings" pitchFamily="2" charset="2"/>
              </a:rPr>
              <a:t>wat</a:t>
            </a:r>
            <a:r>
              <a:rPr lang="en-US" dirty="0" smtClean="0">
                <a:sym typeface="Wingdings" pitchFamily="2" charset="2"/>
              </a:rPr>
              <a:t> </a:t>
            </a:r>
            <a:r>
              <a:rPr lang="en-US" dirty="0" err="1" smtClean="0">
                <a:sym typeface="Wingdings" pitchFamily="2" charset="2"/>
              </a:rPr>
              <a:t>wel</a:t>
            </a:r>
            <a:r>
              <a:rPr lang="en-US" dirty="0" smtClean="0">
                <a:sym typeface="Wingdings" pitchFamily="2" charset="2"/>
              </a:rPr>
              <a:t>/</a:t>
            </a:r>
            <a:r>
              <a:rPr lang="en-US" dirty="0" err="1" smtClean="0">
                <a:sym typeface="Wingdings" pitchFamily="2" charset="2"/>
              </a:rPr>
              <a:t>niet</a:t>
            </a:r>
            <a:r>
              <a:rPr lang="en-US" baseline="0" dirty="0" smtClean="0">
                <a:sym typeface="Wingdings" pitchFamily="2" charset="2"/>
              </a:rPr>
              <a:t> </a:t>
            </a:r>
            <a:r>
              <a:rPr lang="en-US" baseline="0" dirty="0" err="1" smtClean="0">
                <a:sym typeface="Wingdings" pitchFamily="2" charset="2"/>
              </a:rPr>
              <a:t>opnemen</a:t>
            </a:r>
            <a:endParaRPr lang="en-US" dirty="0" smtClean="0"/>
          </a:p>
          <a:p>
            <a:pPr lvl="1"/>
            <a:r>
              <a:rPr lang="en-US" dirty="0" err="1" smtClean="0"/>
              <a:t>Presentatie</a:t>
            </a:r>
            <a:r>
              <a:rPr lang="en-US" dirty="0" smtClean="0"/>
              <a:t> </a:t>
            </a:r>
            <a:r>
              <a:rPr lang="en-US" dirty="0" err="1" smtClean="0"/>
              <a:t>verzorgd</a:t>
            </a:r>
            <a:r>
              <a:rPr lang="en-US" dirty="0" smtClean="0"/>
              <a:t> door Prof. dr. </a:t>
            </a:r>
            <a:r>
              <a:rPr lang="en-US" dirty="0" err="1" smtClean="0"/>
              <a:t>ir</a:t>
            </a:r>
            <a:r>
              <a:rPr lang="en-US" dirty="0" smtClean="0"/>
              <a:t>. </a:t>
            </a:r>
            <a:r>
              <a:rPr lang="en-US" dirty="0" err="1" smtClean="0"/>
              <a:t>Rik</a:t>
            </a:r>
            <a:r>
              <a:rPr lang="en-US" dirty="0" smtClean="0"/>
              <a:t> </a:t>
            </a:r>
            <a:r>
              <a:rPr lang="en-US" dirty="0" err="1" smtClean="0"/>
              <a:t>Maes</a:t>
            </a:r>
            <a:endParaRPr lang="en-US" dirty="0" smtClean="0"/>
          </a:p>
          <a:p>
            <a:pPr lvl="1"/>
            <a:r>
              <a:rPr lang="en-US" dirty="0" err="1" smtClean="0"/>
              <a:t>Gesprekken</a:t>
            </a:r>
            <a:r>
              <a:rPr lang="en-US" dirty="0" smtClean="0"/>
              <a:t> </a:t>
            </a:r>
            <a:r>
              <a:rPr lang="en-US" dirty="0" err="1" smtClean="0"/>
              <a:t>gevoerd</a:t>
            </a:r>
            <a:r>
              <a:rPr lang="en-US" dirty="0" smtClean="0"/>
              <a:t> met </a:t>
            </a:r>
            <a:r>
              <a:rPr lang="en-US" dirty="0" err="1" smtClean="0"/>
              <a:t>drs.</a:t>
            </a:r>
            <a:r>
              <a:rPr lang="en-US" dirty="0" smtClean="0"/>
              <a:t> </a:t>
            </a:r>
            <a:r>
              <a:rPr lang="en-US" dirty="0" err="1" smtClean="0"/>
              <a:t>Toon</a:t>
            </a:r>
            <a:r>
              <a:rPr lang="en-US" dirty="0" smtClean="0"/>
              <a:t> </a:t>
            </a:r>
            <a:r>
              <a:rPr lang="en-US" dirty="0" err="1" smtClean="0"/>
              <a:t>Abcouwer</a:t>
            </a:r>
            <a:r>
              <a:rPr lang="en-US" dirty="0" smtClean="0"/>
              <a:t> en Ir. Jan </a:t>
            </a:r>
            <a:r>
              <a:rPr lang="en-US" dirty="0" err="1" smtClean="0"/>
              <a:t>Truijens</a:t>
            </a:r>
            <a:r>
              <a:rPr lang="en-US" dirty="0" smtClean="0"/>
              <a:t> </a:t>
            </a:r>
          </a:p>
          <a:p>
            <a:r>
              <a:rPr lang="nl-NL" dirty="0" smtClean="0"/>
              <a:t>Ook gebruikt</a:t>
            </a:r>
            <a:r>
              <a:rPr lang="nl-NL" baseline="0" dirty="0" smtClean="0"/>
              <a:t> voor opbouw curriculum </a:t>
            </a:r>
          </a:p>
          <a:p>
            <a:pPr>
              <a:buFont typeface="Wingdings"/>
              <a:buChar char="à"/>
            </a:pPr>
            <a:r>
              <a:rPr lang="nl-NL" baseline="0" dirty="0" smtClean="0">
                <a:sym typeface="Wingdings" pitchFamily="2" charset="2"/>
              </a:rPr>
              <a:t>binnen bouwstenen </a:t>
            </a:r>
            <a:r>
              <a:rPr lang="nl-NL" baseline="0" dirty="0" err="1" smtClean="0">
                <a:sym typeface="Wingdings" pitchFamily="2" charset="2"/>
              </a:rPr>
              <a:t>HBO-i</a:t>
            </a:r>
            <a:r>
              <a:rPr lang="nl-NL" baseline="0" dirty="0" smtClean="0">
                <a:sym typeface="Wingdings" pitchFamily="2" charset="2"/>
              </a:rPr>
              <a:t>, 11 beroepsspecifieke competenties</a:t>
            </a:r>
          </a:p>
          <a:p>
            <a:pPr>
              <a:buFont typeface="Wingdings"/>
              <a:buChar char="à"/>
            </a:pPr>
            <a:r>
              <a:rPr lang="nl-NL" baseline="0" dirty="0" smtClean="0">
                <a:sym typeface="Wingdings" pitchFamily="2" charset="2"/>
              </a:rPr>
              <a:t> opbouw major (</a:t>
            </a:r>
            <a:r>
              <a:rPr lang="nl-NL" baseline="0" dirty="0" err="1" smtClean="0">
                <a:sym typeface="Wingdings" pitchFamily="2" charset="2"/>
              </a:rPr>
              <a:t>lj</a:t>
            </a:r>
            <a:r>
              <a:rPr lang="nl-NL" baseline="0" dirty="0" smtClean="0">
                <a:sym typeface="Wingdings" pitchFamily="2" charset="2"/>
              </a:rPr>
              <a:t> 1 en 2)</a:t>
            </a:r>
          </a:p>
          <a:p>
            <a:pPr>
              <a:buFont typeface="Wingdings"/>
              <a:buChar char="à"/>
            </a:pPr>
            <a:r>
              <a:rPr lang="nl-NL" baseline="0" dirty="0" smtClean="0">
                <a:sym typeface="Wingdings" pitchFamily="2" charset="2"/>
              </a:rPr>
              <a:t> keuze/inhoud </a:t>
            </a:r>
            <a:r>
              <a:rPr lang="nl-NL" baseline="0" dirty="0" smtClean="0">
                <a:sym typeface="Wingdings" pitchFamily="2" charset="2"/>
              </a:rPr>
              <a:t>afstudeerprofielen</a:t>
            </a:r>
          </a:p>
          <a:p>
            <a:pPr>
              <a:buFont typeface="Wingdings"/>
              <a:buChar char="à"/>
            </a:pPr>
            <a:endParaRPr lang="nl-NL" baseline="0" dirty="0" smtClean="0">
              <a:sym typeface="Wingdings" pitchFamily="2" charset="2"/>
            </a:endParaRPr>
          </a:p>
          <a:p>
            <a:pPr>
              <a:buFont typeface="Wingdings"/>
              <a:buChar char="à"/>
            </a:pPr>
            <a:r>
              <a:rPr lang="nl-NL" baseline="0" dirty="0" smtClean="0">
                <a:sym typeface="Wingdings" pitchFamily="2" charset="2"/>
              </a:rPr>
              <a:t>In het AIM model heeft de rechter kolom betrekking op Technologie, Informatiesystemen zijn er bij gezet (vaak denkt men dat deze in de middelste kolom thuishoren).</a:t>
            </a:r>
            <a:endParaRPr lang="nl-NL" dirty="0"/>
          </a:p>
        </p:txBody>
      </p:sp>
      <p:sp>
        <p:nvSpPr>
          <p:cNvPr id="4" name="Tijdelijke aanduiding voor dianummer 3"/>
          <p:cNvSpPr>
            <a:spLocks noGrp="1"/>
          </p:cNvSpPr>
          <p:nvPr>
            <p:ph type="sldNum" sz="quarter" idx="10"/>
          </p:nvPr>
        </p:nvSpPr>
        <p:spPr/>
        <p:txBody>
          <a:bodyPr/>
          <a:lstStyle/>
          <a:p>
            <a:fld id="{E5943175-1018-4293-9577-5B7A07973D1D}" type="slidenum">
              <a:rPr lang="nl-NL" smtClean="0"/>
              <a:pPr/>
              <a:t>5</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E5943175-1018-4293-9577-5B7A07973D1D}" type="slidenum">
              <a:rPr lang="nl-NL" smtClean="0"/>
              <a:pPr/>
              <a:t>6</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sz="1200" b="1" dirty="0" smtClean="0"/>
              <a:t>IM is het in onderlinge afstemming managen van de elementen van</a:t>
            </a:r>
          </a:p>
          <a:p>
            <a:r>
              <a:rPr lang="nl-NL" sz="1200" b="1" dirty="0" smtClean="0"/>
              <a:t>het 9-vlak</a:t>
            </a:r>
          </a:p>
          <a:p>
            <a:endParaRPr lang="nl-NL" sz="1200" b="1" dirty="0" smtClean="0"/>
          </a:p>
          <a:p>
            <a:endParaRPr lang="nl-NL" sz="1200" b="1" dirty="0" smtClean="0"/>
          </a:p>
          <a:p>
            <a:r>
              <a:rPr lang="nl-NL" sz="1200" b="1" dirty="0" smtClean="0"/>
              <a:t>Het centrale assenkruis vormt de kern van IM</a:t>
            </a:r>
          </a:p>
          <a:p>
            <a:endParaRPr lang="nl-NL" dirty="0"/>
          </a:p>
        </p:txBody>
      </p:sp>
      <p:sp>
        <p:nvSpPr>
          <p:cNvPr id="4" name="Tijdelijke aanduiding voor dianummer 3"/>
          <p:cNvSpPr>
            <a:spLocks noGrp="1"/>
          </p:cNvSpPr>
          <p:nvPr>
            <p:ph type="sldNum" sz="quarter" idx="10"/>
          </p:nvPr>
        </p:nvSpPr>
        <p:spPr/>
        <p:txBody>
          <a:bodyPr/>
          <a:lstStyle/>
          <a:p>
            <a:fld id="{E5943175-1018-4293-9577-5B7A07973D1D}" type="slidenum">
              <a:rPr lang="nl-NL" smtClean="0"/>
              <a:pPr/>
              <a:t>7</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Oorspronkelijk</a:t>
            </a:r>
            <a:r>
              <a:rPr lang="nl-NL" baseline="0" dirty="0" smtClean="0"/>
              <a:t> staat in het model Applicatiebeheerder en niet Applicatiemanager !!!</a:t>
            </a:r>
            <a:endParaRPr lang="nl-NL" dirty="0"/>
          </a:p>
        </p:txBody>
      </p:sp>
      <p:sp>
        <p:nvSpPr>
          <p:cNvPr id="4" name="Tijdelijke aanduiding voor dianummer 3"/>
          <p:cNvSpPr>
            <a:spLocks noGrp="1"/>
          </p:cNvSpPr>
          <p:nvPr>
            <p:ph type="sldNum" sz="quarter" idx="10"/>
          </p:nvPr>
        </p:nvSpPr>
        <p:spPr/>
        <p:txBody>
          <a:bodyPr/>
          <a:lstStyle/>
          <a:p>
            <a:fld id="{E5943175-1018-4293-9577-5B7A07973D1D}" type="slidenum">
              <a:rPr lang="nl-NL" smtClean="0"/>
              <a:pPr/>
              <a:t>8</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Vacatures </a:t>
            </a:r>
            <a:r>
              <a:rPr lang="nl-NL" dirty="0" smtClean="0">
                <a:sym typeface="Wingdings" pitchFamily="2" charset="2"/>
              </a:rPr>
              <a:t> veel</a:t>
            </a:r>
            <a:r>
              <a:rPr lang="nl-NL" baseline="0" dirty="0" smtClean="0">
                <a:sym typeface="Wingdings" pitchFamily="2" charset="2"/>
              </a:rPr>
              <a:t> verschillende ‘benamingen’ voor (qua inhoud identieke) functies</a:t>
            </a:r>
          </a:p>
          <a:p>
            <a:r>
              <a:rPr lang="nl-NL" baseline="0" dirty="0" smtClean="0">
                <a:sym typeface="Wingdings" pitchFamily="2" charset="2"/>
              </a:rPr>
              <a:t>Inhoud vacature  toegespitst op deze functiebenamingen</a:t>
            </a:r>
          </a:p>
          <a:p>
            <a:endParaRPr lang="nl-NL" baseline="0" dirty="0" smtClean="0">
              <a:sym typeface="Wingdings" pitchFamily="2" charset="2"/>
            </a:endParaRPr>
          </a:p>
          <a:p>
            <a:r>
              <a:rPr lang="nl-NL" baseline="0" dirty="0" smtClean="0">
                <a:sym typeface="Wingdings" pitchFamily="2" charset="2"/>
              </a:rPr>
              <a:t>(relatief) ‘Nieuwe’ functies</a:t>
            </a:r>
          </a:p>
          <a:p>
            <a:r>
              <a:rPr lang="nl-NL" baseline="0" dirty="0" smtClean="0">
                <a:sym typeface="Wingdings" pitchFamily="2" charset="2"/>
              </a:rPr>
              <a:t>Bv </a:t>
            </a:r>
            <a:r>
              <a:rPr lang="nl-NL" baseline="0" dirty="0" err="1" smtClean="0">
                <a:sym typeface="Wingdings" pitchFamily="2" charset="2"/>
              </a:rPr>
              <a:t>Contentmanager</a:t>
            </a:r>
            <a:r>
              <a:rPr lang="nl-NL" baseline="0" dirty="0" smtClean="0">
                <a:sym typeface="Wingdings" pitchFamily="2" charset="2"/>
              </a:rPr>
              <a:t> (sluit aan bij profiel A) , implementatiespecialist (profiel B)</a:t>
            </a:r>
          </a:p>
          <a:p>
            <a:endParaRPr lang="nl-NL" baseline="0" dirty="0" smtClean="0">
              <a:sym typeface="Wingdings" pitchFamily="2" charset="2"/>
            </a:endParaRPr>
          </a:p>
          <a:p>
            <a:r>
              <a:rPr lang="nl-NL" baseline="0" dirty="0" err="1" smtClean="0">
                <a:sym typeface="Wingdings" pitchFamily="2" charset="2"/>
              </a:rPr>
              <a:t>Info-analist</a:t>
            </a:r>
            <a:r>
              <a:rPr lang="nl-NL" baseline="0" dirty="0" smtClean="0">
                <a:sym typeface="Wingdings" pitchFamily="2" charset="2"/>
              </a:rPr>
              <a:t>/bus analist  startfuncties voor veel IM afstudeerders</a:t>
            </a:r>
          </a:p>
          <a:p>
            <a:endParaRPr lang="nl-NL" baseline="0" dirty="0" smtClean="0">
              <a:sym typeface="Wingdings" pitchFamily="2" charset="2"/>
            </a:endParaRPr>
          </a:p>
          <a:p>
            <a:r>
              <a:rPr lang="nl-NL" baseline="0" dirty="0" smtClean="0">
                <a:sym typeface="Wingdings" pitchFamily="2" charset="2"/>
              </a:rPr>
              <a:t>Info architect / infomanager  ervaring nodig </a:t>
            </a:r>
          </a:p>
          <a:p>
            <a:endParaRPr lang="nl-NL" baseline="0" dirty="0" smtClean="0">
              <a:sym typeface="Wingdings" pitchFamily="2" charset="2"/>
            </a:endParaRPr>
          </a:p>
          <a:p>
            <a:r>
              <a:rPr lang="nl-NL" baseline="0" dirty="0" smtClean="0">
                <a:sym typeface="Wingdings" pitchFamily="2" charset="2"/>
              </a:rPr>
              <a:t>Inhoud vacatures komt overeen met inhoud curriculum IM</a:t>
            </a:r>
          </a:p>
          <a:p>
            <a:r>
              <a:rPr lang="nl-NL" baseline="0" dirty="0" smtClean="0">
                <a:sym typeface="Wingdings" pitchFamily="2" charset="2"/>
              </a:rPr>
              <a:t>Voorbeelden  vacature omschrijving Provincie Noord-Holland en Haagse Hogeschool  beide zoeken informatiemanager (VK 2 april 2011)</a:t>
            </a:r>
            <a:endParaRPr lang="nl-NL" dirty="0"/>
          </a:p>
        </p:txBody>
      </p:sp>
      <p:sp>
        <p:nvSpPr>
          <p:cNvPr id="4" name="Tijdelijke aanduiding voor dianummer 3"/>
          <p:cNvSpPr>
            <a:spLocks noGrp="1"/>
          </p:cNvSpPr>
          <p:nvPr>
            <p:ph type="sldNum" sz="quarter" idx="10"/>
          </p:nvPr>
        </p:nvSpPr>
        <p:spPr/>
        <p:txBody>
          <a:bodyPr/>
          <a:lstStyle/>
          <a:p>
            <a:fld id="{E5943175-1018-4293-9577-5B7A07973D1D}" type="slidenum">
              <a:rPr lang="nl-NL" smtClean="0"/>
              <a:pPr/>
              <a:t>9</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Innoveren ICT: nieuwe media/infoproducten, marktkansen, informatie-economie,</a:t>
            </a:r>
            <a:r>
              <a:rPr lang="nl-NL" baseline="0" dirty="0" smtClean="0"/>
              <a:t> innovatie, </a:t>
            </a:r>
            <a:r>
              <a:rPr lang="nl-NL" baseline="0" dirty="0" err="1" smtClean="0"/>
              <a:t>competitive</a:t>
            </a:r>
            <a:r>
              <a:rPr lang="nl-NL" baseline="0" dirty="0" smtClean="0"/>
              <a:t> </a:t>
            </a:r>
            <a:r>
              <a:rPr lang="nl-NL" baseline="0" dirty="0" err="1" smtClean="0"/>
              <a:t>intelligence</a:t>
            </a:r>
            <a:r>
              <a:rPr lang="nl-NL" baseline="0" dirty="0" smtClean="0"/>
              <a:t>, </a:t>
            </a:r>
            <a:r>
              <a:rPr lang="nl-NL" baseline="0" dirty="0" err="1" smtClean="0"/>
              <a:t>klantgestuurd</a:t>
            </a:r>
            <a:r>
              <a:rPr lang="nl-NL" baseline="0" dirty="0" smtClean="0"/>
              <a:t> werken </a:t>
            </a:r>
          </a:p>
          <a:p>
            <a:endParaRPr lang="nl-NL" dirty="0" smtClean="0"/>
          </a:p>
          <a:p>
            <a:r>
              <a:rPr lang="nl-NL" dirty="0" err="1" smtClean="0"/>
              <a:t>Information</a:t>
            </a:r>
            <a:r>
              <a:rPr lang="nl-NL" dirty="0" smtClean="0"/>
              <a:t> Society: kennis delen in virtuele</a:t>
            </a:r>
            <a:r>
              <a:rPr lang="nl-NL" baseline="0" dirty="0" smtClean="0"/>
              <a:t> organisatie, kennismanagement, </a:t>
            </a:r>
            <a:r>
              <a:rPr lang="nl-NL" baseline="0" dirty="0" err="1" smtClean="0"/>
              <a:t>social</a:t>
            </a:r>
            <a:r>
              <a:rPr lang="nl-NL" baseline="0" dirty="0" smtClean="0"/>
              <a:t>/semantisch web, </a:t>
            </a:r>
            <a:r>
              <a:rPr lang="nl-NL" baseline="0" dirty="0" err="1" smtClean="0"/>
              <a:t>crowd</a:t>
            </a:r>
            <a:r>
              <a:rPr lang="nl-NL" baseline="0" dirty="0" smtClean="0"/>
              <a:t> </a:t>
            </a:r>
            <a:r>
              <a:rPr lang="nl-NL" baseline="0" dirty="0" err="1" smtClean="0"/>
              <a:t>sourcing</a:t>
            </a:r>
            <a:r>
              <a:rPr lang="nl-NL" baseline="0" dirty="0" smtClean="0"/>
              <a:t>, </a:t>
            </a:r>
            <a:r>
              <a:rPr lang="nl-NL" baseline="0" dirty="0" err="1" smtClean="0"/>
              <a:t>social</a:t>
            </a:r>
            <a:r>
              <a:rPr lang="nl-NL" baseline="0" dirty="0" smtClean="0"/>
              <a:t> </a:t>
            </a:r>
            <a:r>
              <a:rPr lang="nl-NL" baseline="0" dirty="0" err="1" smtClean="0"/>
              <a:t>technology</a:t>
            </a:r>
            <a:r>
              <a:rPr lang="nl-NL" baseline="0" dirty="0" smtClean="0"/>
              <a:t>, </a:t>
            </a:r>
            <a:r>
              <a:rPr lang="nl-NL" baseline="0" dirty="0" err="1" smtClean="0"/>
              <a:t>life</a:t>
            </a:r>
            <a:r>
              <a:rPr lang="nl-NL" baseline="0" dirty="0" smtClean="0"/>
              <a:t> </a:t>
            </a:r>
            <a:r>
              <a:rPr lang="nl-NL" baseline="0" dirty="0" err="1" smtClean="0"/>
              <a:t>hacking</a:t>
            </a:r>
            <a:endParaRPr lang="nl-NL" baseline="0" dirty="0" smtClean="0"/>
          </a:p>
          <a:p>
            <a:endParaRPr lang="nl-NL" dirty="0" smtClean="0"/>
          </a:p>
          <a:p>
            <a:r>
              <a:rPr lang="nl-NL" dirty="0" smtClean="0"/>
              <a:t>Informatiebeleid: informatiestrategie, scenario </a:t>
            </a:r>
            <a:r>
              <a:rPr lang="nl-NL" dirty="0" smtClean="0"/>
              <a:t>denken/planning, </a:t>
            </a:r>
            <a:r>
              <a:rPr lang="nl-NL" dirty="0" err="1" smtClean="0"/>
              <a:t>Governance</a:t>
            </a:r>
            <a:r>
              <a:rPr lang="nl-NL" dirty="0" smtClean="0"/>
              <a:t>,</a:t>
            </a:r>
            <a:r>
              <a:rPr lang="nl-NL" baseline="0" dirty="0" smtClean="0"/>
              <a:t> informatiebeleid, veranderingsmanagement, architectuur</a:t>
            </a:r>
            <a:endParaRPr lang="nl-NL" dirty="0" smtClean="0"/>
          </a:p>
          <a:p>
            <a:endParaRPr lang="nl-NL" dirty="0" smtClean="0"/>
          </a:p>
          <a:p>
            <a:r>
              <a:rPr lang="nl-NL" dirty="0" err="1" smtClean="0"/>
              <a:t>Enterprise</a:t>
            </a:r>
            <a:r>
              <a:rPr lang="nl-NL" baseline="0" dirty="0" smtClean="0"/>
              <a:t> architectuur: architectuurmethoden</a:t>
            </a:r>
            <a:r>
              <a:rPr lang="nl-NL" baseline="0" dirty="0" smtClean="0"/>
              <a:t>, </a:t>
            </a:r>
            <a:r>
              <a:rPr lang="nl-NL" baseline="0" dirty="0" err="1" smtClean="0"/>
              <a:t>IT-Governance</a:t>
            </a:r>
            <a:r>
              <a:rPr lang="nl-NL" baseline="0" dirty="0" smtClean="0"/>
              <a:t>, </a:t>
            </a:r>
            <a:r>
              <a:rPr lang="nl-NL" baseline="0" dirty="0" smtClean="0"/>
              <a:t>werken onder architectuur, SOA</a:t>
            </a:r>
            <a:endParaRPr lang="nl-NL" baseline="0" dirty="0" smtClean="0"/>
          </a:p>
          <a:p>
            <a:endParaRPr lang="nl-NL" baseline="0" dirty="0" smtClean="0"/>
          </a:p>
          <a:p>
            <a:r>
              <a:rPr lang="nl-NL" baseline="0" dirty="0" smtClean="0"/>
              <a:t>BPM: </a:t>
            </a:r>
            <a:r>
              <a:rPr lang="nl-NL" baseline="0" dirty="0" smtClean="0"/>
              <a:t>model, </a:t>
            </a:r>
            <a:r>
              <a:rPr lang="nl-NL" baseline="0" dirty="0" err="1" smtClean="0"/>
              <a:t>quickscan</a:t>
            </a:r>
            <a:r>
              <a:rPr lang="nl-NL" baseline="0" dirty="0" smtClean="0"/>
              <a:t>, </a:t>
            </a:r>
            <a:r>
              <a:rPr lang="nl-NL" baseline="0" dirty="0" smtClean="0"/>
              <a:t>Procesgericht organiseren/sturen, implementatie, Business </a:t>
            </a:r>
            <a:r>
              <a:rPr lang="nl-NL" baseline="0" dirty="0" err="1" smtClean="0"/>
              <a:t>Rule</a:t>
            </a:r>
            <a:r>
              <a:rPr lang="nl-NL" baseline="0" dirty="0" smtClean="0"/>
              <a:t> Management, etc.</a:t>
            </a:r>
            <a:endParaRPr lang="nl-NL" baseline="0" dirty="0" smtClean="0"/>
          </a:p>
          <a:p>
            <a:endParaRPr lang="nl-NL" baseline="0" dirty="0" smtClean="0"/>
          </a:p>
          <a:p>
            <a:r>
              <a:rPr lang="nl-NL" baseline="0" dirty="0" smtClean="0"/>
              <a:t>Implementatie &amp; services: </a:t>
            </a:r>
            <a:r>
              <a:rPr lang="nl-NL" baseline="0" dirty="0" smtClean="0"/>
              <a:t>implementatiemethoden, </a:t>
            </a:r>
            <a:r>
              <a:rPr lang="nl-NL" baseline="0" dirty="0" smtClean="0"/>
              <a:t>ontwerpen/inrichten processen </a:t>
            </a:r>
            <a:r>
              <a:rPr lang="nl-NL" baseline="0" dirty="0" err="1" smtClean="0"/>
              <a:t>mySAP</a:t>
            </a:r>
            <a:r>
              <a:rPr lang="nl-NL" baseline="0" dirty="0" smtClean="0"/>
              <a:t> ERP, </a:t>
            </a:r>
            <a:r>
              <a:rPr lang="nl-NL" baseline="0" dirty="0" smtClean="0"/>
              <a:t>testen, </a:t>
            </a:r>
            <a:r>
              <a:rPr lang="nl-NL" baseline="0" dirty="0" err="1" smtClean="0"/>
              <a:t>BiSL</a:t>
            </a:r>
            <a:r>
              <a:rPr lang="nl-NL" baseline="0" dirty="0" smtClean="0"/>
              <a:t>, kwaliteit in ICT</a:t>
            </a:r>
            <a:endParaRPr lang="nl-NL" dirty="0"/>
          </a:p>
        </p:txBody>
      </p:sp>
      <p:sp>
        <p:nvSpPr>
          <p:cNvPr id="4" name="Tijdelijke aanduiding voor dianummer 3"/>
          <p:cNvSpPr>
            <a:spLocks noGrp="1"/>
          </p:cNvSpPr>
          <p:nvPr>
            <p:ph type="sldNum" sz="quarter" idx="10"/>
          </p:nvPr>
        </p:nvSpPr>
        <p:spPr/>
        <p:txBody>
          <a:bodyPr/>
          <a:lstStyle/>
          <a:p>
            <a:fld id="{E5943175-1018-4293-9577-5B7A07973D1D}" type="slidenum">
              <a:rPr lang="nl-NL" smtClean="0"/>
              <a:pPr/>
              <a:t>10</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BE8B387A-CEE7-453D-B31D-B13993D8BEBB}" type="datetime1">
              <a:rPr lang="nl-NL" smtClean="0"/>
              <a:pPr/>
              <a:t>18-4-2011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3F56824-0601-41F0-8CCC-D2EE21CC6BA2}"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49CE598-DB2E-4951-A33F-82BE5AE131A1}" type="datetime1">
              <a:rPr lang="nl-NL" smtClean="0"/>
              <a:pPr/>
              <a:t>18-4-2011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3F56824-0601-41F0-8CCC-D2EE21CC6BA2}"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211BE90-25C4-4F70-A382-D3F038A57D0E}" type="datetime1">
              <a:rPr lang="nl-NL" smtClean="0"/>
              <a:pPr/>
              <a:t>18-4-2011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3F56824-0601-41F0-8CCC-D2EE21CC6BA2}"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8AC759D-6E71-4FFE-B5F0-68A86972F41B}" type="datetime1">
              <a:rPr lang="nl-NL" smtClean="0"/>
              <a:pPr/>
              <a:t>18-4-2011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3F56824-0601-41F0-8CCC-D2EE21CC6BA2}"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2C7855E5-9D08-4962-A8C1-82EFE65B7295}" type="datetime1">
              <a:rPr lang="nl-NL" smtClean="0"/>
              <a:pPr/>
              <a:t>18-4-2011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3F56824-0601-41F0-8CCC-D2EE21CC6BA2}"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116EB3DB-998E-4EFE-8BC2-5B68BE79E8DA}" type="datetime1">
              <a:rPr lang="nl-NL" smtClean="0"/>
              <a:pPr/>
              <a:t>18-4-2011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3F56824-0601-41F0-8CCC-D2EE21CC6BA2}"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909312FD-3269-4B66-AA38-133F3A4F87DE}" type="datetime1">
              <a:rPr lang="nl-NL" smtClean="0"/>
              <a:pPr/>
              <a:t>18-4-2011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3F56824-0601-41F0-8CCC-D2EE21CC6BA2}"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639D5A51-F71E-4965-9B5E-FDF1B6A89FC4}" type="datetime1">
              <a:rPr lang="nl-NL" smtClean="0"/>
              <a:pPr/>
              <a:t>18-4-2011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3F56824-0601-41F0-8CCC-D2EE21CC6BA2}"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1E11DC8-569F-4168-BE65-32EAF7F42ECA}" type="datetime1">
              <a:rPr lang="nl-NL" smtClean="0"/>
              <a:pPr/>
              <a:t>18-4-2011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3F56824-0601-41F0-8CCC-D2EE21CC6BA2}"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FA356CB-D9FE-441F-B213-7B7ABF6B61D7}" type="datetime1">
              <a:rPr lang="nl-NL" smtClean="0"/>
              <a:pPr/>
              <a:t>18-4-2011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3F56824-0601-41F0-8CCC-D2EE21CC6BA2}"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77FCEE6-432C-46F4-B836-55C1317FC3D3}" type="datetime1">
              <a:rPr lang="nl-NL" smtClean="0"/>
              <a:pPr/>
              <a:t>18-4-2011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3F56824-0601-41F0-8CCC-D2EE21CC6BA2}"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3820A8-0EDD-469B-94DC-251A10F63F6A}" type="datetime1">
              <a:rPr lang="nl-NL" smtClean="0"/>
              <a:pPr/>
              <a:t>18-4-2011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F56824-0601-41F0-8CCC-D2EE21CC6BA2}"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a.m.bastings@hszuyd.n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hyperlink" Target="mailto:t.dragstra@hszuyd.nl"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jpeg"/></Relationships>
</file>

<file path=ppt/slides/_rels/slide12.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4.gif"/></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7.jpeg"/><Relationship Id="rId5" Type="http://schemas.openxmlformats.org/officeDocument/2006/relationships/image" Target="../media/image16.jpeg"/><Relationship Id="rId4" Type="http://schemas.openxmlformats.org/officeDocument/2006/relationships/image" Target="../media/image15.jpeg"/></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primavera.feb.uva.nl/PDFdocs/2003-17.pdf" TargetMode="External"/><Relationship Id="rId4" Type="http://schemas.openxmlformats.org/officeDocument/2006/relationships/hyperlink" Target="http://im.hszuyd.nl/"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1.jpeg"/><Relationship Id="rId7"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jpeg"/><Relationship Id="rId10" Type="http://schemas.openxmlformats.org/officeDocument/2006/relationships/image" Target="../media/image10.jpeg"/><Relationship Id="rId4" Type="http://schemas.openxmlformats.org/officeDocument/2006/relationships/image" Target="../media/image4.jpeg"/><Relationship Id="rId9"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9" name="Rechte verbindingslijn 8"/>
          <p:cNvCxnSpPr/>
          <p:nvPr/>
        </p:nvCxnSpPr>
        <p:spPr>
          <a:xfrm>
            <a:off x="0" y="1428736"/>
            <a:ext cx="91440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ijdelijke aanduiding voor inhoud 16"/>
          <p:cNvSpPr>
            <a:spLocks noGrp="1"/>
          </p:cNvSpPr>
          <p:nvPr>
            <p:ph idx="1"/>
          </p:nvPr>
        </p:nvSpPr>
        <p:spPr>
          <a:xfrm>
            <a:off x="457200" y="1844824"/>
            <a:ext cx="8229600" cy="4281339"/>
          </a:xfrm>
        </p:spPr>
        <p:txBody>
          <a:bodyPr>
            <a:normAutofit lnSpcReduction="10000"/>
          </a:bodyPr>
          <a:lstStyle/>
          <a:p>
            <a:pPr lvl="1">
              <a:buNone/>
            </a:pPr>
            <a:endParaRPr lang="nl-NL" dirty="0" smtClean="0"/>
          </a:p>
          <a:p>
            <a:pPr lvl="1" algn="ctr">
              <a:buNone/>
            </a:pPr>
            <a:r>
              <a:rPr lang="en-US" sz="4000" dirty="0" smtClean="0">
                <a:solidFill>
                  <a:srgbClr val="FF0000"/>
                </a:solidFill>
              </a:rPr>
              <a:t>Information Management</a:t>
            </a:r>
            <a:r>
              <a:rPr lang="en-US" sz="4000" dirty="0" smtClean="0"/>
              <a:t> </a:t>
            </a:r>
          </a:p>
          <a:p>
            <a:pPr lvl="1" algn="ctr">
              <a:buNone/>
            </a:pPr>
            <a:r>
              <a:rPr lang="en-US" sz="3600" dirty="0" smtClean="0"/>
              <a:t>‘the power of information’ </a:t>
            </a:r>
          </a:p>
          <a:p>
            <a:pPr lvl="1" algn="ctr">
              <a:buNone/>
            </a:pPr>
            <a:endParaRPr lang="en-US" sz="3600" dirty="0" smtClean="0"/>
          </a:p>
          <a:p>
            <a:pPr lvl="1" algn="ctr">
              <a:buNone/>
            </a:pPr>
            <a:r>
              <a:rPr lang="en-US" sz="2400" dirty="0" smtClean="0"/>
              <a:t>Lilian Bastings </a:t>
            </a:r>
          </a:p>
          <a:p>
            <a:pPr lvl="1" algn="ctr">
              <a:buNone/>
            </a:pPr>
            <a:r>
              <a:rPr lang="en-US" sz="2400" dirty="0" smtClean="0"/>
              <a:t>Tijme Dragstra</a:t>
            </a:r>
          </a:p>
          <a:p>
            <a:pPr lvl="1" algn="ctr">
              <a:buNone/>
            </a:pPr>
            <a:endParaRPr lang="en-US" sz="2400" dirty="0" smtClean="0"/>
          </a:p>
          <a:p>
            <a:pPr lvl="1" algn="ctr">
              <a:buNone/>
            </a:pPr>
            <a:r>
              <a:rPr lang="en-US" sz="2400" dirty="0" smtClean="0">
                <a:hlinkClick r:id="rId3"/>
              </a:rPr>
              <a:t>e.a.m.bastings@hszuyd.nl</a:t>
            </a:r>
            <a:r>
              <a:rPr lang="en-US" sz="2400" dirty="0" smtClean="0"/>
              <a:t> / </a:t>
            </a:r>
            <a:r>
              <a:rPr lang="en-US" sz="2400" dirty="0" smtClean="0">
                <a:hlinkClick r:id="rId4"/>
              </a:rPr>
              <a:t>t.dragstra@hszuyd.nl</a:t>
            </a:r>
            <a:r>
              <a:rPr lang="en-US" sz="2400" dirty="0" smtClean="0"/>
              <a:t> </a:t>
            </a:r>
            <a:endParaRPr lang="nl-NL" sz="2400" dirty="0" smtClean="0"/>
          </a:p>
        </p:txBody>
      </p:sp>
      <p:pic>
        <p:nvPicPr>
          <p:cNvPr id="18" name="Picture 4" descr="G:\Blok B30 Implementatie services UPB\Atos origin\Logo's\IM%20Logo.jpg"/>
          <p:cNvPicPr>
            <a:picLocks noChangeAspect="1" noChangeArrowheads="1"/>
          </p:cNvPicPr>
          <p:nvPr/>
        </p:nvPicPr>
        <p:blipFill>
          <a:blip r:embed="rId5" cstate="print"/>
          <a:stretch>
            <a:fillRect/>
          </a:stretch>
        </p:blipFill>
        <p:spPr bwMode="auto">
          <a:xfrm>
            <a:off x="7812360" y="260648"/>
            <a:ext cx="1062232" cy="972314"/>
          </a:xfrm>
          <a:prstGeom prst="rect">
            <a:avLst/>
          </a:prstGeom>
          <a:noFill/>
        </p:spPr>
      </p:pic>
      <p:pic>
        <p:nvPicPr>
          <p:cNvPr id="7" name="Afbeelding 6" descr="HZ_ICT.jpg"/>
          <p:cNvPicPr>
            <a:picLocks noChangeAspect="1"/>
          </p:cNvPicPr>
          <p:nvPr/>
        </p:nvPicPr>
        <p:blipFill>
          <a:blip r:embed="rId6" cstate="print"/>
          <a:stretch>
            <a:fillRect/>
          </a:stretch>
        </p:blipFill>
        <p:spPr>
          <a:xfrm>
            <a:off x="251520" y="260648"/>
            <a:ext cx="3733283" cy="944128"/>
          </a:xfrm>
          <a:prstGeom prst="rect">
            <a:avLst/>
          </a:prstGeom>
        </p:spPr>
      </p:pic>
      <p:sp>
        <p:nvSpPr>
          <p:cNvPr id="6" name="Tijdelijke aanduiding voor voettekst 5"/>
          <p:cNvSpPr>
            <a:spLocks noGrp="1"/>
          </p:cNvSpPr>
          <p:nvPr>
            <p:ph type="ftr" sz="quarter" idx="11"/>
          </p:nvPr>
        </p:nvSpPr>
        <p:spPr/>
        <p:txBody>
          <a:bodyPr/>
          <a:lstStyle/>
          <a:p>
            <a:endParaRPr lang="nl-N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Titel 15"/>
          <p:cNvSpPr>
            <a:spLocks noGrp="1"/>
          </p:cNvSpPr>
          <p:nvPr>
            <p:ph type="title"/>
          </p:nvPr>
        </p:nvSpPr>
        <p:spPr/>
        <p:txBody>
          <a:bodyPr/>
          <a:lstStyle/>
          <a:p>
            <a:r>
              <a:rPr lang="nl-NL" dirty="0" smtClean="0"/>
              <a:t>Afstudeerprofielen</a:t>
            </a:r>
            <a:endParaRPr lang="nl-NL" dirty="0"/>
          </a:p>
        </p:txBody>
      </p:sp>
      <p:cxnSp>
        <p:nvCxnSpPr>
          <p:cNvPr id="9" name="Rechte verbindingslijn 8"/>
          <p:cNvCxnSpPr/>
          <p:nvPr/>
        </p:nvCxnSpPr>
        <p:spPr>
          <a:xfrm>
            <a:off x="0" y="1428736"/>
            <a:ext cx="91440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ijdelijke aanduiding voor inhoud 16"/>
          <p:cNvSpPr>
            <a:spLocks noGrp="1"/>
          </p:cNvSpPr>
          <p:nvPr>
            <p:ph idx="1"/>
          </p:nvPr>
        </p:nvSpPr>
        <p:spPr/>
        <p:txBody>
          <a:bodyPr>
            <a:normAutofit lnSpcReduction="10000"/>
          </a:bodyPr>
          <a:lstStyle/>
          <a:p>
            <a:pPr marL="342900" lvl="2" indent="-342900"/>
            <a:r>
              <a:rPr lang="nl-NL" sz="3200" dirty="0" smtClean="0">
                <a:solidFill>
                  <a:srgbClr val="FF0000"/>
                </a:solidFill>
              </a:rPr>
              <a:t>A</a:t>
            </a:r>
            <a:r>
              <a:rPr lang="nl-NL" sz="3200" dirty="0" smtClean="0"/>
              <a:t> : </a:t>
            </a:r>
            <a:r>
              <a:rPr lang="nl-NL" sz="3200" dirty="0" err="1" smtClean="0"/>
              <a:t>Innovation</a:t>
            </a:r>
            <a:r>
              <a:rPr lang="nl-NL" sz="3200" dirty="0" smtClean="0"/>
              <a:t> &amp; </a:t>
            </a:r>
            <a:r>
              <a:rPr lang="nl-NL" sz="3200" dirty="0" err="1" smtClean="0"/>
              <a:t>information</a:t>
            </a:r>
            <a:r>
              <a:rPr lang="nl-NL" sz="3200" dirty="0" smtClean="0"/>
              <a:t> </a:t>
            </a:r>
            <a:r>
              <a:rPr lang="nl-NL" sz="3200" dirty="0" err="1" smtClean="0"/>
              <a:t>strategy</a:t>
            </a:r>
            <a:endParaRPr lang="nl-NL" sz="3200" dirty="0" smtClean="0"/>
          </a:p>
          <a:p>
            <a:pPr lvl="1"/>
            <a:r>
              <a:rPr lang="nl-NL" dirty="0" smtClean="0"/>
              <a:t>Innoveren met IC(T)</a:t>
            </a:r>
          </a:p>
          <a:p>
            <a:pPr lvl="1"/>
            <a:r>
              <a:rPr lang="nl-NL" dirty="0" err="1" smtClean="0"/>
              <a:t>Information</a:t>
            </a:r>
            <a:r>
              <a:rPr lang="nl-NL" dirty="0" smtClean="0"/>
              <a:t> society (</a:t>
            </a:r>
            <a:r>
              <a:rPr lang="nl-NL" dirty="0" err="1" smtClean="0"/>
              <a:t>engelstalig</a:t>
            </a:r>
            <a:r>
              <a:rPr lang="nl-NL" dirty="0" smtClean="0"/>
              <a:t>)</a:t>
            </a:r>
          </a:p>
          <a:p>
            <a:pPr lvl="1"/>
            <a:r>
              <a:rPr lang="nl-NL" dirty="0" smtClean="0"/>
              <a:t>Informatiebeleid</a:t>
            </a:r>
            <a:br>
              <a:rPr lang="nl-NL" dirty="0" smtClean="0"/>
            </a:br>
            <a:endParaRPr lang="nl-NL" dirty="0" smtClean="0"/>
          </a:p>
          <a:p>
            <a:r>
              <a:rPr lang="nl-NL" dirty="0" smtClean="0">
                <a:solidFill>
                  <a:srgbClr val="FF0000"/>
                </a:solidFill>
              </a:rPr>
              <a:t>B</a:t>
            </a:r>
            <a:r>
              <a:rPr lang="nl-NL" dirty="0" smtClean="0"/>
              <a:t>: Consultancy &amp; </a:t>
            </a:r>
            <a:r>
              <a:rPr lang="nl-NL" dirty="0" err="1" smtClean="0"/>
              <a:t>operational</a:t>
            </a:r>
            <a:r>
              <a:rPr lang="nl-NL" dirty="0" smtClean="0"/>
              <a:t> </a:t>
            </a:r>
            <a:r>
              <a:rPr lang="nl-NL" dirty="0" err="1" smtClean="0"/>
              <a:t>excellence</a:t>
            </a:r>
            <a:endParaRPr lang="nl-NL" dirty="0" smtClean="0"/>
          </a:p>
          <a:p>
            <a:pPr lvl="1"/>
            <a:r>
              <a:rPr lang="nl-NL" dirty="0" err="1" smtClean="0"/>
              <a:t>Enterprise</a:t>
            </a:r>
            <a:r>
              <a:rPr lang="nl-NL" dirty="0" smtClean="0"/>
              <a:t> architectuur</a:t>
            </a:r>
          </a:p>
          <a:p>
            <a:pPr lvl="1"/>
            <a:r>
              <a:rPr lang="nl-NL" dirty="0" smtClean="0"/>
              <a:t>Business </a:t>
            </a:r>
            <a:r>
              <a:rPr lang="nl-NL" dirty="0" err="1" smtClean="0"/>
              <a:t>process</a:t>
            </a:r>
            <a:r>
              <a:rPr lang="nl-NL" dirty="0" smtClean="0"/>
              <a:t> management</a:t>
            </a:r>
          </a:p>
          <a:p>
            <a:pPr lvl="1"/>
            <a:r>
              <a:rPr lang="nl-NL" dirty="0" smtClean="0"/>
              <a:t>Implementatie &amp; services </a:t>
            </a:r>
          </a:p>
          <a:p>
            <a:endParaRPr lang="nl-NL" dirty="0" smtClean="0"/>
          </a:p>
          <a:p>
            <a:pPr marL="800100" lvl="3" indent="-342900"/>
            <a:endParaRPr lang="nl-NL" dirty="0" smtClean="0"/>
          </a:p>
          <a:p>
            <a:endParaRPr lang="en-US" dirty="0" smtClean="0"/>
          </a:p>
          <a:p>
            <a:endParaRPr lang="nl-NL" dirty="0" smtClean="0"/>
          </a:p>
        </p:txBody>
      </p:sp>
      <p:pic>
        <p:nvPicPr>
          <p:cNvPr id="18" name="Picture 4" descr="G:\Blok B30 Implementatie services UPB\Atos origin\Logo's\IM%20Logo.jpg"/>
          <p:cNvPicPr>
            <a:picLocks noChangeAspect="1" noChangeArrowheads="1"/>
          </p:cNvPicPr>
          <p:nvPr/>
        </p:nvPicPr>
        <p:blipFill>
          <a:blip r:embed="rId3" cstate="print"/>
          <a:stretch>
            <a:fillRect/>
          </a:stretch>
        </p:blipFill>
        <p:spPr bwMode="auto">
          <a:xfrm>
            <a:off x="7812360" y="260648"/>
            <a:ext cx="1062232" cy="972314"/>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1" name="Picture 4"/>
          <p:cNvPicPr>
            <a:picLocks noChangeAspect="1" noChangeArrowheads="1"/>
          </p:cNvPicPr>
          <p:nvPr/>
        </p:nvPicPr>
        <p:blipFill>
          <a:blip r:embed="rId3" cstate="print"/>
          <a:srcRect/>
          <a:stretch>
            <a:fillRect/>
          </a:stretch>
        </p:blipFill>
        <p:spPr bwMode="auto">
          <a:xfrm>
            <a:off x="-612576" y="1916832"/>
            <a:ext cx="5818913" cy="3963571"/>
          </a:xfrm>
          <a:prstGeom prst="rect">
            <a:avLst/>
          </a:prstGeom>
          <a:noFill/>
          <a:ln w="9525">
            <a:noFill/>
            <a:miter lim="800000"/>
            <a:headEnd/>
            <a:tailEnd/>
          </a:ln>
        </p:spPr>
      </p:pic>
      <p:sp>
        <p:nvSpPr>
          <p:cNvPr id="16" name="Titel 15"/>
          <p:cNvSpPr>
            <a:spLocks noGrp="1"/>
          </p:cNvSpPr>
          <p:nvPr>
            <p:ph type="title"/>
          </p:nvPr>
        </p:nvSpPr>
        <p:spPr/>
        <p:txBody>
          <a:bodyPr>
            <a:normAutofit fontScale="90000"/>
          </a:bodyPr>
          <a:lstStyle/>
          <a:p>
            <a:r>
              <a:rPr lang="nl-NL" dirty="0" smtClean="0"/>
              <a:t>Invloed op afstudeerprofielen:</a:t>
            </a:r>
            <a:br>
              <a:rPr lang="nl-NL" dirty="0" smtClean="0"/>
            </a:br>
            <a:r>
              <a:rPr lang="nl-NL" dirty="0" smtClean="0"/>
              <a:t>ontwikkeling in denkwijze</a:t>
            </a:r>
            <a:endParaRPr lang="nl-NL" dirty="0"/>
          </a:p>
        </p:txBody>
      </p:sp>
      <p:cxnSp>
        <p:nvCxnSpPr>
          <p:cNvPr id="9" name="Rechte verbindingslijn 8"/>
          <p:cNvCxnSpPr/>
          <p:nvPr/>
        </p:nvCxnSpPr>
        <p:spPr>
          <a:xfrm>
            <a:off x="0" y="1428736"/>
            <a:ext cx="91440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8" name="Picture 4" descr="G:\Blok B30 Implementatie services UPB\Atos origin\Logo's\IM%20Logo.jpg"/>
          <p:cNvPicPr>
            <a:picLocks noChangeAspect="1" noChangeArrowheads="1"/>
          </p:cNvPicPr>
          <p:nvPr/>
        </p:nvPicPr>
        <p:blipFill>
          <a:blip r:embed="rId4" cstate="print"/>
          <a:stretch>
            <a:fillRect/>
          </a:stretch>
        </p:blipFill>
        <p:spPr bwMode="auto">
          <a:xfrm>
            <a:off x="7812360" y="260648"/>
            <a:ext cx="1062232" cy="972314"/>
          </a:xfrm>
          <a:prstGeom prst="rect">
            <a:avLst/>
          </a:prstGeom>
          <a:noFill/>
        </p:spPr>
      </p:pic>
      <p:pic>
        <p:nvPicPr>
          <p:cNvPr id="10" name="Picture 4"/>
          <p:cNvPicPr>
            <a:picLocks noChangeAspect="1" noChangeArrowheads="1"/>
          </p:cNvPicPr>
          <p:nvPr/>
        </p:nvPicPr>
        <p:blipFill>
          <a:blip r:embed="rId5" cstate="print"/>
          <a:srcRect/>
          <a:stretch>
            <a:fillRect/>
          </a:stretch>
        </p:blipFill>
        <p:spPr bwMode="auto">
          <a:xfrm>
            <a:off x="4139952" y="1916832"/>
            <a:ext cx="5938366" cy="40651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Titel 15"/>
          <p:cNvSpPr>
            <a:spLocks noGrp="1"/>
          </p:cNvSpPr>
          <p:nvPr>
            <p:ph type="title"/>
          </p:nvPr>
        </p:nvSpPr>
        <p:spPr/>
        <p:txBody>
          <a:bodyPr>
            <a:normAutofit fontScale="90000"/>
          </a:bodyPr>
          <a:lstStyle/>
          <a:p>
            <a:r>
              <a:rPr lang="en-US" dirty="0" err="1" smtClean="0"/>
              <a:t>Vier</a:t>
            </a:r>
            <a:r>
              <a:rPr lang="en-US" dirty="0" smtClean="0"/>
              <a:t> </a:t>
            </a:r>
            <a:r>
              <a:rPr lang="en-US" dirty="0" err="1" smtClean="0">
                <a:solidFill>
                  <a:srgbClr val="FF0000"/>
                </a:solidFill>
              </a:rPr>
              <a:t>invalshoeken</a:t>
            </a:r>
            <a:r>
              <a:rPr lang="en-US" dirty="0" smtClean="0"/>
              <a:t> </a:t>
            </a:r>
            <a:r>
              <a:rPr lang="en-US" dirty="0" err="1" smtClean="0"/>
              <a:t>voor</a:t>
            </a:r>
            <a:r>
              <a:rPr lang="en-US" dirty="0" smtClean="0"/>
              <a:t> de </a:t>
            </a:r>
            <a:r>
              <a:rPr lang="en-US" dirty="0" err="1" smtClean="0"/>
              <a:t>informatiemanagementrollen</a:t>
            </a:r>
            <a:endParaRPr lang="nl-NL" dirty="0"/>
          </a:p>
        </p:txBody>
      </p:sp>
      <p:cxnSp>
        <p:nvCxnSpPr>
          <p:cNvPr id="9" name="Rechte verbindingslijn 8"/>
          <p:cNvCxnSpPr/>
          <p:nvPr/>
        </p:nvCxnSpPr>
        <p:spPr>
          <a:xfrm>
            <a:off x="0" y="1428736"/>
            <a:ext cx="91440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8" name="Picture 4" descr="G:\Blok B30 Implementatie services UPB\Atos origin\Logo's\IM%20Logo.jpg"/>
          <p:cNvPicPr>
            <a:picLocks noChangeAspect="1" noChangeArrowheads="1"/>
          </p:cNvPicPr>
          <p:nvPr/>
        </p:nvPicPr>
        <p:blipFill>
          <a:blip r:embed="rId2" cstate="print"/>
          <a:stretch>
            <a:fillRect/>
          </a:stretch>
        </p:blipFill>
        <p:spPr bwMode="auto">
          <a:xfrm>
            <a:off x="7812360" y="260648"/>
            <a:ext cx="1062232" cy="972314"/>
          </a:xfrm>
          <a:prstGeom prst="rect">
            <a:avLst/>
          </a:prstGeom>
          <a:noFill/>
        </p:spPr>
      </p:pic>
      <p:pic>
        <p:nvPicPr>
          <p:cNvPr id="8" name="Afbeelding 7" descr="http://www.informatie.nl/mlib/artikelafbeeldingen/Informatie1008/L_Abcouwer05.gif"/>
          <p:cNvPicPr/>
          <p:nvPr/>
        </p:nvPicPr>
        <p:blipFill>
          <a:blip r:embed="rId3" cstate="print"/>
          <a:srcRect/>
          <a:stretch>
            <a:fillRect/>
          </a:stretch>
        </p:blipFill>
        <p:spPr bwMode="auto">
          <a:xfrm>
            <a:off x="1475656" y="1700808"/>
            <a:ext cx="6120680" cy="491028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Titel 15"/>
          <p:cNvSpPr>
            <a:spLocks noGrp="1"/>
          </p:cNvSpPr>
          <p:nvPr>
            <p:ph type="title"/>
          </p:nvPr>
        </p:nvSpPr>
        <p:spPr/>
        <p:txBody>
          <a:bodyPr>
            <a:normAutofit fontScale="90000"/>
          </a:bodyPr>
          <a:lstStyle/>
          <a:p>
            <a:r>
              <a:rPr lang="en-US" sz="4000" dirty="0" err="1" smtClean="0"/>
              <a:t>Informatiemanagementrollen</a:t>
            </a:r>
            <a:r>
              <a:rPr lang="en-US" sz="4000" dirty="0" smtClean="0"/>
              <a:t/>
            </a:r>
            <a:br>
              <a:rPr lang="en-US" sz="4000" dirty="0" smtClean="0"/>
            </a:br>
            <a:r>
              <a:rPr lang="en-US" sz="4000" dirty="0" smtClean="0"/>
              <a:t>in </a:t>
            </a:r>
            <a:r>
              <a:rPr lang="en-US" sz="4000" dirty="0" err="1" smtClean="0"/>
              <a:t>afstudeerprofielen</a:t>
            </a:r>
            <a:endParaRPr lang="nl-NL" sz="4000" dirty="0"/>
          </a:p>
        </p:txBody>
      </p:sp>
      <p:cxnSp>
        <p:nvCxnSpPr>
          <p:cNvPr id="9" name="Rechte verbindingslijn 8"/>
          <p:cNvCxnSpPr/>
          <p:nvPr/>
        </p:nvCxnSpPr>
        <p:spPr>
          <a:xfrm>
            <a:off x="0" y="1428736"/>
            <a:ext cx="91440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8" name="Picture 4" descr="G:\Blok B30 Implementatie services UPB\Atos origin\Logo's\IM%20Logo.jpg"/>
          <p:cNvPicPr>
            <a:picLocks noChangeAspect="1" noChangeArrowheads="1"/>
          </p:cNvPicPr>
          <p:nvPr/>
        </p:nvPicPr>
        <p:blipFill>
          <a:blip r:embed="rId3" cstate="print"/>
          <a:stretch>
            <a:fillRect/>
          </a:stretch>
        </p:blipFill>
        <p:spPr bwMode="auto">
          <a:xfrm>
            <a:off x="7812360" y="260648"/>
            <a:ext cx="1062232" cy="972314"/>
          </a:xfrm>
          <a:prstGeom prst="rect">
            <a:avLst/>
          </a:prstGeom>
          <a:noFill/>
        </p:spPr>
      </p:pic>
      <p:pic>
        <p:nvPicPr>
          <p:cNvPr id="8" name="Afbeelding 7" descr="http://www.informatie.nl/mlib/artikelafbeeldingen/Informatie1008/L_Abcouwer05.gif"/>
          <p:cNvPicPr/>
          <p:nvPr/>
        </p:nvPicPr>
        <p:blipFill>
          <a:blip r:embed="rId4" cstate="print"/>
          <a:srcRect/>
          <a:stretch>
            <a:fillRect/>
          </a:stretch>
        </p:blipFill>
        <p:spPr bwMode="auto">
          <a:xfrm>
            <a:off x="1475656" y="1700808"/>
            <a:ext cx="6120680" cy="4910286"/>
          </a:xfrm>
          <a:prstGeom prst="rect">
            <a:avLst/>
          </a:prstGeom>
          <a:noFill/>
          <a:ln w="9525">
            <a:noFill/>
            <a:miter lim="800000"/>
            <a:headEnd/>
            <a:tailEnd/>
          </a:ln>
        </p:spPr>
      </p:pic>
      <p:sp>
        <p:nvSpPr>
          <p:cNvPr id="6" name="Afgeronde rechthoek 5"/>
          <p:cNvSpPr/>
          <p:nvPr/>
        </p:nvSpPr>
        <p:spPr>
          <a:xfrm>
            <a:off x="611560" y="1484784"/>
            <a:ext cx="7560840" cy="1440160"/>
          </a:xfrm>
          <a:prstGeom prst="roundRect">
            <a:avLst/>
          </a:prstGeom>
          <a:solidFill>
            <a:schemeClr val="accent6">
              <a:lumMod val="40000"/>
              <a:lumOff val="6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nl-NL" b="1" spc="50" dirty="0" smtClean="0">
                <a:ln w="11430"/>
                <a:solidFill>
                  <a:srgbClr val="C00000"/>
                </a:solidFill>
                <a:effectLst>
                  <a:outerShdw blurRad="76200" dist="50800" dir="5400000" algn="tl" rotWithShape="0">
                    <a:srgbClr val="000000">
                      <a:alpha val="65000"/>
                    </a:srgbClr>
                  </a:outerShdw>
                </a:effectLst>
              </a:rPr>
              <a:t>PROFIEL A: </a:t>
            </a:r>
            <a:br>
              <a:rPr lang="nl-NL" b="1" spc="50" dirty="0" smtClean="0">
                <a:ln w="11430"/>
                <a:solidFill>
                  <a:srgbClr val="C00000"/>
                </a:solidFill>
                <a:effectLst>
                  <a:outerShdw blurRad="76200" dist="50800" dir="5400000" algn="tl" rotWithShape="0">
                    <a:srgbClr val="000000">
                      <a:alpha val="65000"/>
                    </a:srgbClr>
                  </a:outerShdw>
                </a:effectLst>
              </a:rPr>
            </a:br>
            <a:r>
              <a:rPr lang="nl-NL" b="1" spc="50" dirty="0" err="1" smtClean="0">
                <a:ln w="11430"/>
                <a:solidFill>
                  <a:srgbClr val="C00000"/>
                </a:solidFill>
                <a:effectLst>
                  <a:outerShdw blurRad="76200" dist="50800" dir="5400000" algn="tl" rotWithShape="0">
                    <a:srgbClr val="000000">
                      <a:alpha val="65000"/>
                    </a:srgbClr>
                  </a:outerShdw>
                </a:effectLst>
              </a:rPr>
              <a:t>Innovation</a:t>
            </a:r>
            <a:r>
              <a:rPr lang="nl-NL" b="1" spc="50" dirty="0" smtClean="0">
                <a:ln w="11430"/>
                <a:solidFill>
                  <a:srgbClr val="C00000"/>
                </a:solidFill>
                <a:effectLst>
                  <a:outerShdw blurRad="76200" dist="50800" dir="5400000" algn="tl" rotWithShape="0">
                    <a:srgbClr val="000000">
                      <a:alpha val="65000"/>
                    </a:srgbClr>
                  </a:outerShdw>
                </a:effectLst>
              </a:rPr>
              <a:t> &amp; </a:t>
            </a:r>
            <a:br>
              <a:rPr lang="nl-NL" b="1" spc="50" dirty="0" smtClean="0">
                <a:ln w="11430"/>
                <a:solidFill>
                  <a:srgbClr val="C00000"/>
                </a:solidFill>
                <a:effectLst>
                  <a:outerShdw blurRad="76200" dist="50800" dir="5400000" algn="tl" rotWithShape="0">
                    <a:srgbClr val="000000">
                      <a:alpha val="65000"/>
                    </a:srgbClr>
                  </a:outerShdw>
                </a:effectLst>
              </a:rPr>
            </a:br>
            <a:r>
              <a:rPr lang="nl-NL" b="1" spc="50" dirty="0" err="1" smtClean="0">
                <a:ln w="11430"/>
                <a:solidFill>
                  <a:srgbClr val="C00000"/>
                </a:solidFill>
                <a:effectLst>
                  <a:outerShdw blurRad="76200" dist="50800" dir="5400000" algn="tl" rotWithShape="0">
                    <a:srgbClr val="000000">
                      <a:alpha val="65000"/>
                    </a:srgbClr>
                  </a:outerShdw>
                </a:effectLst>
              </a:rPr>
              <a:t>Information</a:t>
            </a:r>
            <a:r>
              <a:rPr lang="nl-NL" b="1" spc="50" dirty="0" smtClean="0">
                <a:ln w="11430"/>
                <a:solidFill>
                  <a:srgbClr val="C00000"/>
                </a:solidFill>
                <a:effectLst>
                  <a:outerShdw blurRad="76200" dist="50800" dir="5400000" algn="tl" rotWithShape="0">
                    <a:srgbClr val="000000">
                      <a:alpha val="65000"/>
                    </a:srgbClr>
                  </a:outerShdw>
                </a:effectLst>
              </a:rPr>
              <a:t> </a:t>
            </a:r>
            <a:r>
              <a:rPr lang="nl-NL" b="1" spc="50" dirty="0" err="1" smtClean="0">
                <a:ln w="11430"/>
                <a:solidFill>
                  <a:srgbClr val="C00000"/>
                </a:solidFill>
                <a:effectLst>
                  <a:outerShdw blurRad="76200" dist="50800" dir="5400000" algn="tl" rotWithShape="0">
                    <a:srgbClr val="000000">
                      <a:alpha val="65000"/>
                    </a:srgbClr>
                  </a:outerShdw>
                </a:effectLst>
              </a:rPr>
              <a:t>Strategy</a:t>
            </a:r>
            <a:endParaRPr lang="nl-NL" b="1" spc="50" dirty="0" smtClean="0">
              <a:ln w="11430"/>
              <a:solidFill>
                <a:srgbClr val="C00000"/>
              </a:solidFill>
              <a:effectLst>
                <a:outerShdw blurRad="76200" dist="50800" dir="5400000" algn="tl" rotWithShape="0">
                  <a:srgbClr val="000000">
                    <a:alpha val="65000"/>
                  </a:srgbClr>
                </a:outerShdw>
              </a:effectLst>
            </a:endParaRPr>
          </a:p>
          <a:p>
            <a:pPr algn="ctr"/>
            <a:endParaRPr lang="nl-NL"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endParaRPr lang="nl-NL"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7" name="Afgeronde rechthoek 6"/>
          <p:cNvSpPr/>
          <p:nvPr/>
        </p:nvSpPr>
        <p:spPr>
          <a:xfrm>
            <a:off x="611560" y="5229200"/>
            <a:ext cx="7560840" cy="1440160"/>
          </a:xfrm>
          <a:prstGeom prst="roundRect">
            <a:avLst/>
          </a:prstGeom>
          <a:solidFill>
            <a:schemeClr val="accent6">
              <a:lumMod val="40000"/>
              <a:lumOff val="6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nl-NL" b="1" spc="50" dirty="0" smtClean="0">
                <a:ln w="11430"/>
                <a:solidFill>
                  <a:srgbClr val="C00000"/>
                </a:solidFill>
                <a:effectLst>
                  <a:outerShdw blurRad="76200" dist="50800" dir="5400000" algn="tl" rotWithShape="0">
                    <a:srgbClr val="000000">
                      <a:alpha val="65000"/>
                    </a:srgbClr>
                  </a:outerShdw>
                </a:effectLst>
              </a:rPr>
              <a:t>PROFIEL B: </a:t>
            </a:r>
            <a:br>
              <a:rPr lang="nl-NL" b="1" spc="50" dirty="0" smtClean="0">
                <a:ln w="11430"/>
                <a:solidFill>
                  <a:srgbClr val="C00000"/>
                </a:solidFill>
                <a:effectLst>
                  <a:outerShdw blurRad="76200" dist="50800" dir="5400000" algn="tl" rotWithShape="0">
                    <a:srgbClr val="000000">
                      <a:alpha val="65000"/>
                    </a:srgbClr>
                  </a:outerShdw>
                </a:effectLst>
              </a:rPr>
            </a:br>
            <a:r>
              <a:rPr lang="nl-NL" b="1" spc="50" dirty="0" smtClean="0">
                <a:ln w="11430"/>
                <a:solidFill>
                  <a:srgbClr val="C00000"/>
                </a:solidFill>
                <a:effectLst>
                  <a:outerShdw blurRad="76200" dist="50800" dir="5400000" algn="tl" rotWithShape="0">
                    <a:srgbClr val="000000">
                      <a:alpha val="65000"/>
                    </a:srgbClr>
                  </a:outerShdw>
                </a:effectLst>
              </a:rPr>
              <a:t>Consultancy &amp; </a:t>
            </a:r>
            <a:br>
              <a:rPr lang="nl-NL" b="1" spc="50" dirty="0" smtClean="0">
                <a:ln w="11430"/>
                <a:solidFill>
                  <a:srgbClr val="C00000"/>
                </a:solidFill>
                <a:effectLst>
                  <a:outerShdw blurRad="76200" dist="50800" dir="5400000" algn="tl" rotWithShape="0">
                    <a:srgbClr val="000000">
                      <a:alpha val="65000"/>
                    </a:srgbClr>
                  </a:outerShdw>
                </a:effectLst>
              </a:rPr>
            </a:br>
            <a:r>
              <a:rPr lang="nl-NL" b="1" spc="50" dirty="0" err="1" smtClean="0">
                <a:ln w="11430"/>
                <a:solidFill>
                  <a:srgbClr val="C00000"/>
                </a:solidFill>
                <a:effectLst>
                  <a:outerShdw blurRad="76200" dist="50800" dir="5400000" algn="tl" rotWithShape="0">
                    <a:srgbClr val="000000">
                      <a:alpha val="65000"/>
                    </a:srgbClr>
                  </a:outerShdw>
                </a:effectLst>
              </a:rPr>
              <a:t>Operationel</a:t>
            </a:r>
            <a:r>
              <a:rPr lang="nl-NL" b="1" spc="50" dirty="0" smtClean="0">
                <a:ln w="11430"/>
                <a:solidFill>
                  <a:srgbClr val="C00000"/>
                </a:solidFill>
                <a:effectLst>
                  <a:outerShdw blurRad="76200" dist="50800" dir="5400000" algn="tl" rotWithShape="0">
                    <a:srgbClr val="000000">
                      <a:alpha val="65000"/>
                    </a:srgbClr>
                  </a:outerShdw>
                </a:effectLst>
              </a:rPr>
              <a:t> </a:t>
            </a:r>
            <a:r>
              <a:rPr lang="nl-NL" b="1" spc="50" dirty="0" err="1" smtClean="0">
                <a:ln w="11430"/>
                <a:solidFill>
                  <a:srgbClr val="C00000"/>
                </a:solidFill>
                <a:effectLst>
                  <a:outerShdw blurRad="76200" dist="50800" dir="5400000" algn="tl" rotWithShape="0">
                    <a:srgbClr val="000000">
                      <a:alpha val="65000"/>
                    </a:srgbClr>
                  </a:outerShdw>
                </a:effectLst>
              </a:rPr>
              <a:t>Excellence</a:t>
            </a:r>
            <a:endParaRPr lang="nl-NL" b="1" spc="50" dirty="0" smtClean="0">
              <a:ln w="11430"/>
              <a:solidFill>
                <a:srgbClr val="C00000"/>
              </a:solidFill>
              <a:effectLst>
                <a:outerShdw blurRad="76200" dist="50800" dir="5400000" algn="tl" rotWithShape="0">
                  <a:srgbClr val="000000">
                    <a:alpha val="65000"/>
                  </a:srgbClr>
                </a:outerShdw>
              </a:effectLst>
            </a:endParaRPr>
          </a:p>
          <a:p>
            <a:pPr algn="ctr"/>
            <a:endParaRPr lang="nl-NL"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endParaRPr lang="nl-NL"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1" name="Afgeronde rechthoek 10"/>
          <p:cNvSpPr/>
          <p:nvPr/>
        </p:nvSpPr>
        <p:spPr>
          <a:xfrm>
            <a:off x="611560" y="3717032"/>
            <a:ext cx="2592288" cy="792088"/>
          </a:xfrm>
          <a:prstGeom prst="roundRect">
            <a:avLst/>
          </a:prstGeom>
          <a:solidFill>
            <a:schemeClr val="accent6">
              <a:lumMod val="40000"/>
              <a:lumOff val="6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endParaRPr lang="nl-NL" b="1" spc="50" dirty="0" smtClean="0">
              <a:ln w="11430"/>
              <a:solidFill>
                <a:srgbClr val="C00000"/>
              </a:solidFill>
              <a:effectLst>
                <a:outerShdw blurRad="76200" dist="50800" dir="5400000" algn="tl" rotWithShape="0">
                  <a:srgbClr val="000000">
                    <a:alpha val="65000"/>
                  </a:srgbClr>
                </a:outerShdw>
              </a:effectLst>
            </a:endParaRPr>
          </a:p>
          <a:p>
            <a:r>
              <a:rPr lang="nl-NL" b="1" spc="50" dirty="0" smtClean="0">
                <a:ln w="11430"/>
                <a:solidFill>
                  <a:srgbClr val="C00000"/>
                </a:solidFill>
                <a:effectLst>
                  <a:outerShdw blurRad="76200" dist="50800" dir="5400000" algn="tl" rotWithShape="0">
                    <a:srgbClr val="000000">
                      <a:alpha val="65000"/>
                    </a:srgbClr>
                  </a:outerShdw>
                </a:effectLst>
              </a:rPr>
              <a:t>PROFIEL A en B: </a:t>
            </a:r>
            <a:br>
              <a:rPr lang="nl-NL" b="1" spc="50" dirty="0" smtClean="0">
                <a:ln w="11430"/>
                <a:solidFill>
                  <a:srgbClr val="C00000"/>
                </a:solidFill>
                <a:effectLst>
                  <a:outerShdw blurRad="76200" dist="50800" dir="5400000" algn="tl" rotWithShape="0">
                    <a:srgbClr val="000000">
                      <a:alpha val="65000"/>
                    </a:srgbClr>
                  </a:outerShdw>
                </a:effectLst>
              </a:rPr>
            </a:br>
            <a:endParaRPr lang="nl-NL" b="1" spc="50" dirty="0" smtClean="0">
              <a:ln w="11430"/>
              <a:solidFill>
                <a:srgbClr val="C00000"/>
              </a:solidFill>
              <a:effectLst>
                <a:outerShdw blurRad="76200" dist="50800" dir="5400000" algn="tl" rotWithShape="0">
                  <a:srgbClr val="000000">
                    <a:alpha val="65000"/>
                  </a:srgbClr>
                </a:outerShdw>
              </a:effectLst>
            </a:endParaRPr>
          </a:p>
          <a:p>
            <a:pPr algn="ctr"/>
            <a:endParaRPr lang="nl-NL"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endParaRPr lang="nl-NL"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checkerboard(across)">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Titel 15"/>
          <p:cNvSpPr>
            <a:spLocks noGrp="1"/>
          </p:cNvSpPr>
          <p:nvPr>
            <p:ph type="title"/>
          </p:nvPr>
        </p:nvSpPr>
        <p:spPr/>
        <p:txBody>
          <a:bodyPr>
            <a:normAutofit/>
          </a:bodyPr>
          <a:lstStyle/>
          <a:p>
            <a:r>
              <a:rPr lang="nl-NL" sz="3200" dirty="0" smtClean="0">
                <a:solidFill>
                  <a:srgbClr val="FF0000"/>
                </a:solidFill>
              </a:rPr>
              <a:t>Samenhang</a:t>
            </a:r>
            <a:r>
              <a:rPr lang="nl-NL" sz="3200" dirty="0" smtClean="0"/>
              <a:t> beroepsspecifieke</a:t>
            </a:r>
            <a:br>
              <a:rPr lang="nl-NL" sz="3200" dirty="0" smtClean="0"/>
            </a:br>
            <a:r>
              <a:rPr lang="nl-NL" sz="3200" dirty="0" smtClean="0"/>
              <a:t>competenties, niveaus, modulen, rollen</a:t>
            </a:r>
            <a:endParaRPr lang="nl-NL" sz="3200" dirty="0"/>
          </a:p>
        </p:txBody>
      </p:sp>
      <p:cxnSp>
        <p:nvCxnSpPr>
          <p:cNvPr id="9" name="Rechte verbindingslijn 8"/>
          <p:cNvCxnSpPr/>
          <p:nvPr/>
        </p:nvCxnSpPr>
        <p:spPr>
          <a:xfrm>
            <a:off x="0" y="1428736"/>
            <a:ext cx="91440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8" name="Picture 4" descr="G:\Blok B30 Implementatie services UPB\Atos origin\Logo's\IM%20Logo.jpg"/>
          <p:cNvPicPr>
            <a:picLocks noChangeAspect="1" noChangeArrowheads="1"/>
          </p:cNvPicPr>
          <p:nvPr/>
        </p:nvPicPr>
        <p:blipFill>
          <a:blip r:embed="rId3" cstate="print"/>
          <a:stretch>
            <a:fillRect/>
          </a:stretch>
        </p:blipFill>
        <p:spPr bwMode="auto">
          <a:xfrm>
            <a:off x="7812360" y="260648"/>
            <a:ext cx="1062232" cy="972314"/>
          </a:xfrm>
          <a:prstGeom prst="rect">
            <a:avLst/>
          </a:prstGeom>
          <a:noFill/>
        </p:spPr>
      </p:pic>
      <p:pic>
        <p:nvPicPr>
          <p:cNvPr id="11" name="Afbeelding 10"/>
          <p:cNvPicPr/>
          <p:nvPr/>
        </p:nvPicPr>
        <p:blipFill>
          <a:blip r:embed="rId4" cstate="print"/>
          <a:srcRect/>
          <a:stretch>
            <a:fillRect/>
          </a:stretch>
        </p:blipFill>
        <p:spPr bwMode="auto">
          <a:xfrm>
            <a:off x="323528" y="1988840"/>
            <a:ext cx="2163498" cy="4108180"/>
          </a:xfrm>
          <a:prstGeom prst="rect">
            <a:avLst/>
          </a:prstGeom>
          <a:noFill/>
        </p:spPr>
      </p:pic>
      <p:pic>
        <p:nvPicPr>
          <p:cNvPr id="12" name="Afbeelding 11"/>
          <p:cNvPicPr/>
          <p:nvPr/>
        </p:nvPicPr>
        <p:blipFill>
          <a:blip r:embed="rId5" cstate="print"/>
          <a:srcRect/>
          <a:stretch>
            <a:fillRect/>
          </a:stretch>
        </p:blipFill>
        <p:spPr bwMode="auto">
          <a:xfrm>
            <a:off x="2627783" y="1989166"/>
            <a:ext cx="2159098" cy="4104456"/>
          </a:xfrm>
          <a:prstGeom prst="rect">
            <a:avLst/>
          </a:prstGeom>
          <a:noFill/>
        </p:spPr>
      </p:pic>
      <p:pic>
        <p:nvPicPr>
          <p:cNvPr id="13" name="Afbeelding 12"/>
          <p:cNvPicPr/>
          <p:nvPr/>
        </p:nvPicPr>
        <p:blipFill>
          <a:blip r:embed="rId6" cstate="print"/>
          <a:srcRect/>
          <a:stretch>
            <a:fillRect/>
          </a:stretch>
        </p:blipFill>
        <p:spPr bwMode="auto">
          <a:xfrm>
            <a:off x="5004048" y="1988840"/>
            <a:ext cx="3888432" cy="4104456"/>
          </a:xfrm>
          <a:prstGeom prst="rect">
            <a:avLst/>
          </a:prstGeom>
          <a:noFill/>
        </p:spPr>
      </p:pic>
      <p:sp>
        <p:nvSpPr>
          <p:cNvPr id="8" name="Afgeronde rechthoek 7"/>
          <p:cNvSpPr/>
          <p:nvPr/>
        </p:nvSpPr>
        <p:spPr>
          <a:xfrm>
            <a:off x="2627784" y="6237312"/>
            <a:ext cx="2160240" cy="504056"/>
          </a:xfrm>
          <a:prstGeom prst="roundRect">
            <a:avLst/>
          </a:prstGeom>
          <a:solidFill>
            <a:schemeClr val="accent2">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smtClean="0">
                <a:solidFill>
                  <a:srgbClr val="C00000"/>
                </a:solidFill>
              </a:rPr>
              <a:t>Business Partner</a:t>
            </a:r>
            <a:endParaRPr lang="nl-NL" b="1" dirty="0">
              <a:solidFill>
                <a:srgbClr val="C00000"/>
              </a:solidFill>
            </a:endParaRPr>
          </a:p>
        </p:txBody>
      </p:sp>
      <p:sp>
        <p:nvSpPr>
          <p:cNvPr id="10" name="Afgeronde rechthoek 9"/>
          <p:cNvSpPr/>
          <p:nvPr/>
        </p:nvSpPr>
        <p:spPr>
          <a:xfrm>
            <a:off x="7020272" y="6237312"/>
            <a:ext cx="1800200" cy="504056"/>
          </a:xfrm>
          <a:prstGeom prst="roundRect">
            <a:avLst/>
          </a:prstGeom>
          <a:solidFill>
            <a:schemeClr val="accent2">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err="1" smtClean="0">
                <a:solidFill>
                  <a:srgbClr val="C00000"/>
                </a:solidFill>
              </a:rPr>
              <a:t>Informatie-beleidsmaker</a:t>
            </a:r>
            <a:endParaRPr lang="nl-NL" b="1" dirty="0">
              <a:solidFill>
                <a:srgbClr val="C00000"/>
              </a:solidFill>
            </a:endParaRPr>
          </a:p>
        </p:txBody>
      </p:sp>
      <p:sp>
        <p:nvSpPr>
          <p:cNvPr id="14" name="Afgeronde rechthoek 13"/>
          <p:cNvSpPr/>
          <p:nvPr/>
        </p:nvSpPr>
        <p:spPr>
          <a:xfrm>
            <a:off x="5004048" y="6237312"/>
            <a:ext cx="1800200" cy="504056"/>
          </a:xfrm>
          <a:prstGeom prst="roundRect">
            <a:avLst/>
          </a:prstGeom>
          <a:solidFill>
            <a:schemeClr val="accent2">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err="1" smtClean="0">
                <a:solidFill>
                  <a:srgbClr val="C00000"/>
                </a:solidFill>
              </a:rPr>
              <a:t>Alignment-manager</a:t>
            </a:r>
            <a:endParaRPr lang="nl-NL" b="1" dirty="0">
              <a:solidFill>
                <a:srgbClr val="C0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cstate="print"/>
          <a:stretch>
            <a:fillRect/>
          </a:stretch>
        </p:blipFill>
        <p:spPr bwMode="auto">
          <a:xfrm>
            <a:off x="5004048" y="4219575"/>
            <a:ext cx="3609975" cy="2638425"/>
          </a:xfrm>
          <a:prstGeom prst="rect">
            <a:avLst/>
          </a:prstGeom>
          <a:solidFill>
            <a:schemeClr val="accent2">
              <a:lumMod val="40000"/>
              <a:lumOff val="60000"/>
            </a:schemeClr>
          </a:solidFill>
          <a:ln>
            <a:noFill/>
          </a:ln>
        </p:spPr>
      </p:pic>
      <p:sp>
        <p:nvSpPr>
          <p:cNvPr id="16" name="Titel 15"/>
          <p:cNvSpPr>
            <a:spLocks noGrp="1"/>
          </p:cNvSpPr>
          <p:nvPr>
            <p:ph type="title"/>
          </p:nvPr>
        </p:nvSpPr>
        <p:spPr/>
        <p:txBody>
          <a:bodyPr>
            <a:normAutofit/>
          </a:bodyPr>
          <a:lstStyle/>
          <a:p>
            <a:r>
              <a:rPr lang="en-US" sz="4000" dirty="0" err="1" smtClean="0"/>
              <a:t>Invloed</a:t>
            </a:r>
            <a:r>
              <a:rPr lang="en-US" sz="4000" dirty="0" smtClean="0"/>
              <a:t> AIM op </a:t>
            </a:r>
            <a:r>
              <a:rPr lang="en-US" sz="4000" dirty="0" err="1" smtClean="0"/>
              <a:t>denkwijze</a:t>
            </a:r>
            <a:r>
              <a:rPr lang="en-US" sz="4000" dirty="0" smtClean="0"/>
              <a:t> </a:t>
            </a:r>
            <a:endParaRPr lang="nl-NL" sz="4000" dirty="0"/>
          </a:p>
        </p:txBody>
      </p:sp>
      <p:cxnSp>
        <p:nvCxnSpPr>
          <p:cNvPr id="9" name="Rechte verbindingslijn 8"/>
          <p:cNvCxnSpPr/>
          <p:nvPr/>
        </p:nvCxnSpPr>
        <p:spPr>
          <a:xfrm>
            <a:off x="0" y="1428736"/>
            <a:ext cx="91440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ijdelijke aanduiding voor inhoud 16"/>
          <p:cNvSpPr>
            <a:spLocks noGrp="1"/>
          </p:cNvSpPr>
          <p:nvPr>
            <p:ph idx="1"/>
          </p:nvPr>
        </p:nvSpPr>
        <p:spPr>
          <a:xfrm>
            <a:off x="467544" y="1772816"/>
            <a:ext cx="8229600" cy="4281339"/>
          </a:xfrm>
        </p:spPr>
        <p:txBody>
          <a:bodyPr>
            <a:normAutofit/>
          </a:bodyPr>
          <a:lstStyle/>
          <a:p>
            <a:pPr>
              <a:buNone/>
            </a:pPr>
            <a:r>
              <a:rPr lang="nl-NL" dirty="0" smtClean="0"/>
              <a:t>	Informatie en communicatie domein beïnvloedt denkwijze</a:t>
            </a:r>
          </a:p>
          <a:p>
            <a:r>
              <a:rPr lang="nl-NL" sz="2600" dirty="0" smtClean="0"/>
              <a:t>Over Business - IT </a:t>
            </a:r>
            <a:r>
              <a:rPr lang="nl-NL" sz="2600" dirty="0" err="1" smtClean="0"/>
              <a:t>alignment</a:t>
            </a:r>
            <a:endParaRPr lang="nl-NL" sz="2600" dirty="0" smtClean="0"/>
          </a:p>
          <a:p>
            <a:r>
              <a:rPr lang="nl-NL" sz="2600" dirty="0" smtClean="0"/>
              <a:t>Oog voor publicaties gericht op … !</a:t>
            </a:r>
          </a:p>
          <a:p>
            <a:r>
              <a:rPr lang="nl-NL" sz="2600" dirty="0" smtClean="0"/>
              <a:t>Waar is de </a:t>
            </a:r>
            <a:r>
              <a:rPr lang="nl-NL" sz="2600" b="1" dirty="0" smtClean="0"/>
              <a:t>informatie</a:t>
            </a:r>
            <a:r>
              <a:rPr lang="nl-NL" sz="2600" dirty="0" smtClean="0"/>
              <a:t> architectuurlaag in het model van de Bachelor of ICT (</a:t>
            </a:r>
            <a:r>
              <a:rPr lang="nl-NL" sz="2600" dirty="0" err="1" smtClean="0"/>
              <a:t>HBO-i</a:t>
            </a:r>
            <a:r>
              <a:rPr lang="nl-NL" sz="2600" dirty="0" smtClean="0"/>
              <a:t>)?</a:t>
            </a:r>
          </a:p>
          <a:p>
            <a:pPr lvl="2"/>
            <a:endParaRPr lang="nl-NL" dirty="0" smtClean="0"/>
          </a:p>
          <a:p>
            <a:pPr lvl="2"/>
            <a:endParaRPr lang="nl-NL" dirty="0" smtClean="0"/>
          </a:p>
          <a:p>
            <a:pPr lvl="1"/>
            <a:endParaRPr lang="nl-NL" dirty="0" smtClean="0"/>
          </a:p>
        </p:txBody>
      </p:sp>
      <p:pic>
        <p:nvPicPr>
          <p:cNvPr id="18" name="Picture 4" descr="G:\Blok B30 Implementatie services UPB\Atos origin\Logo's\IM%20Logo.jpg"/>
          <p:cNvPicPr>
            <a:picLocks noChangeAspect="1" noChangeArrowheads="1"/>
          </p:cNvPicPr>
          <p:nvPr/>
        </p:nvPicPr>
        <p:blipFill>
          <a:blip r:embed="rId4" cstate="print"/>
          <a:stretch>
            <a:fillRect/>
          </a:stretch>
        </p:blipFill>
        <p:spPr bwMode="auto">
          <a:xfrm>
            <a:off x="7812360" y="260648"/>
            <a:ext cx="1062232" cy="97231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el 15"/>
          <p:cNvSpPr>
            <a:spLocks noGrp="1"/>
          </p:cNvSpPr>
          <p:nvPr>
            <p:ph type="title"/>
          </p:nvPr>
        </p:nvSpPr>
        <p:spPr/>
        <p:txBody>
          <a:bodyPr>
            <a:noAutofit/>
          </a:bodyPr>
          <a:lstStyle/>
          <a:p>
            <a:r>
              <a:rPr lang="en-US" sz="4000" dirty="0" err="1" smtClean="0">
                <a:solidFill>
                  <a:srgbClr val="FF0000"/>
                </a:solidFill>
              </a:rPr>
              <a:t>Ervaringen</a:t>
            </a:r>
            <a:r>
              <a:rPr lang="en-US" sz="4000" dirty="0" smtClean="0"/>
              <a:t> </a:t>
            </a:r>
            <a:r>
              <a:rPr lang="en-US" sz="4000" dirty="0" err="1" smtClean="0"/>
              <a:t>na</a:t>
            </a:r>
            <a:r>
              <a:rPr lang="en-US" sz="4000" dirty="0" smtClean="0"/>
              <a:t> 4 </a:t>
            </a:r>
            <a:r>
              <a:rPr lang="en-US" sz="4000" dirty="0" err="1" smtClean="0"/>
              <a:t>jaar</a:t>
            </a:r>
            <a:r>
              <a:rPr lang="en-US" sz="4000" dirty="0" smtClean="0"/>
              <a:t> </a:t>
            </a:r>
            <a:br>
              <a:rPr lang="en-US" sz="4000" dirty="0" smtClean="0"/>
            </a:br>
            <a:r>
              <a:rPr lang="en-US" sz="4000" dirty="0" err="1" smtClean="0"/>
              <a:t>opleiden</a:t>
            </a:r>
            <a:r>
              <a:rPr lang="en-US" sz="4000" dirty="0" smtClean="0"/>
              <a:t>  in IM</a:t>
            </a:r>
            <a:endParaRPr lang="nl-NL" sz="4000" dirty="0"/>
          </a:p>
        </p:txBody>
      </p:sp>
      <p:cxnSp>
        <p:nvCxnSpPr>
          <p:cNvPr id="9" name="Rechte verbindingslijn 8"/>
          <p:cNvCxnSpPr/>
          <p:nvPr/>
        </p:nvCxnSpPr>
        <p:spPr>
          <a:xfrm>
            <a:off x="0" y="1428736"/>
            <a:ext cx="91440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ijdelijke aanduiding voor inhoud 16"/>
          <p:cNvSpPr>
            <a:spLocks noGrp="1"/>
          </p:cNvSpPr>
          <p:nvPr>
            <p:ph idx="1"/>
          </p:nvPr>
        </p:nvSpPr>
        <p:spPr>
          <a:xfrm>
            <a:off x="457200" y="1844824"/>
            <a:ext cx="8229600" cy="4752528"/>
          </a:xfrm>
        </p:spPr>
        <p:txBody>
          <a:bodyPr>
            <a:normAutofit lnSpcReduction="10000"/>
          </a:bodyPr>
          <a:lstStyle/>
          <a:p>
            <a:r>
              <a:rPr lang="nl-NL" dirty="0" smtClean="0"/>
              <a:t>Meer instroom </a:t>
            </a:r>
          </a:p>
          <a:p>
            <a:r>
              <a:rPr lang="nl-NL" dirty="0" smtClean="0"/>
              <a:t>Uitstraling naam opleiding</a:t>
            </a:r>
          </a:p>
          <a:p>
            <a:pPr lvl="1"/>
            <a:r>
              <a:rPr lang="nl-NL" dirty="0" smtClean="0"/>
              <a:t>Men weet ons te vinden</a:t>
            </a:r>
          </a:p>
          <a:p>
            <a:pPr lvl="1"/>
            <a:r>
              <a:rPr lang="nl-NL" dirty="0" smtClean="0"/>
              <a:t>Schept ook verplichtingen (deeltijdstudenten)</a:t>
            </a:r>
          </a:p>
          <a:p>
            <a:r>
              <a:rPr lang="nl-NL" dirty="0" smtClean="0"/>
              <a:t>Startfuncties voltijd</a:t>
            </a:r>
          </a:p>
          <a:p>
            <a:pPr lvl="1"/>
            <a:r>
              <a:rPr lang="nl-NL" dirty="0" smtClean="0"/>
              <a:t>Business analist</a:t>
            </a:r>
          </a:p>
          <a:p>
            <a:pPr lvl="1"/>
            <a:r>
              <a:rPr lang="nl-NL" dirty="0" smtClean="0"/>
              <a:t>Informatie analist</a:t>
            </a:r>
          </a:p>
          <a:p>
            <a:r>
              <a:rPr lang="nl-NL" dirty="0" smtClean="0"/>
              <a:t>Doorstroom naar </a:t>
            </a:r>
            <a:r>
              <a:rPr lang="nl-NL" dirty="0" err="1" smtClean="0"/>
              <a:t>master</a:t>
            </a:r>
            <a:r>
              <a:rPr lang="nl-NL" dirty="0" smtClean="0"/>
              <a:t> IM</a:t>
            </a:r>
          </a:p>
          <a:p>
            <a:pPr lvl="1"/>
            <a:r>
              <a:rPr lang="nl-NL" dirty="0" smtClean="0"/>
              <a:t>Maastricht </a:t>
            </a:r>
            <a:r>
              <a:rPr lang="nl-NL" dirty="0" err="1" smtClean="0"/>
              <a:t>University</a:t>
            </a:r>
            <a:r>
              <a:rPr lang="nl-NL" dirty="0" smtClean="0"/>
              <a:t>, International Business</a:t>
            </a:r>
          </a:p>
        </p:txBody>
      </p:sp>
      <p:pic>
        <p:nvPicPr>
          <p:cNvPr id="18" name="Picture 4" descr="G:\Blok B30 Implementatie services UPB\Atos origin\Logo's\IM%20Logo.jpg"/>
          <p:cNvPicPr>
            <a:picLocks noChangeAspect="1" noChangeArrowheads="1"/>
          </p:cNvPicPr>
          <p:nvPr/>
        </p:nvPicPr>
        <p:blipFill>
          <a:blip r:embed="rId3" cstate="print"/>
          <a:stretch>
            <a:fillRect/>
          </a:stretch>
        </p:blipFill>
        <p:spPr bwMode="auto">
          <a:xfrm>
            <a:off x="7812360" y="260648"/>
            <a:ext cx="1062232" cy="972314"/>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Titel 15"/>
          <p:cNvSpPr>
            <a:spLocks noGrp="1"/>
          </p:cNvSpPr>
          <p:nvPr>
            <p:ph type="title"/>
          </p:nvPr>
        </p:nvSpPr>
        <p:spPr/>
        <p:txBody>
          <a:bodyPr/>
          <a:lstStyle/>
          <a:p>
            <a:r>
              <a:rPr lang="nl-NL" dirty="0" smtClean="0">
                <a:solidFill>
                  <a:srgbClr val="FF0000"/>
                </a:solidFill>
              </a:rPr>
              <a:t>Vragen?</a:t>
            </a:r>
            <a:endParaRPr lang="nl-NL" dirty="0">
              <a:solidFill>
                <a:srgbClr val="FF0000"/>
              </a:solidFill>
            </a:endParaRPr>
          </a:p>
        </p:txBody>
      </p:sp>
      <p:cxnSp>
        <p:nvCxnSpPr>
          <p:cNvPr id="9" name="Rechte verbindingslijn 8"/>
          <p:cNvCxnSpPr/>
          <p:nvPr/>
        </p:nvCxnSpPr>
        <p:spPr>
          <a:xfrm>
            <a:off x="0" y="1428736"/>
            <a:ext cx="91440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8" name="Picture 4" descr="G:\Blok B30 Implementatie services UPB\Atos origin\Logo's\IM%20Logo.jpg"/>
          <p:cNvPicPr>
            <a:picLocks noChangeAspect="1" noChangeArrowheads="1"/>
          </p:cNvPicPr>
          <p:nvPr/>
        </p:nvPicPr>
        <p:blipFill>
          <a:blip r:embed="rId3" cstate="print"/>
          <a:stretch>
            <a:fillRect/>
          </a:stretch>
        </p:blipFill>
        <p:spPr bwMode="auto">
          <a:xfrm>
            <a:off x="7812360" y="260648"/>
            <a:ext cx="1062232" cy="972314"/>
          </a:xfrm>
          <a:prstGeom prst="rect">
            <a:avLst/>
          </a:prstGeom>
          <a:noFill/>
        </p:spPr>
      </p:pic>
      <p:sp>
        <p:nvSpPr>
          <p:cNvPr id="7" name="Tijdelijke aanduiding voor inhoud 6"/>
          <p:cNvSpPr>
            <a:spLocks noGrp="1"/>
          </p:cNvSpPr>
          <p:nvPr>
            <p:ph idx="1"/>
          </p:nvPr>
        </p:nvSpPr>
        <p:spPr>
          <a:xfrm>
            <a:off x="323528" y="1600200"/>
            <a:ext cx="8496944" cy="4525963"/>
          </a:xfrm>
        </p:spPr>
        <p:txBody>
          <a:bodyPr/>
          <a:lstStyle/>
          <a:p>
            <a:r>
              <a:rPr lang="nl-NL" dirty="0" smtClean="0"/>
              <a:t>Website IM</a:t>
            </a:r>
          </a:p>
          <a:p>
            <a:pPr>
              <a:buNone/>
            </a:pPr>
            <a:r>
              <a:rPr lang="nl-NL" dirty="0" smtClean="0">
                <a:hlinkClick r:id="rId4"/>
              </a:rPr>
              <a:t>http://im.hszuyd.nl/</a:t>
            </a:r>
            <a:endParaRPr lang="nl-NL" dirty="0" smtClean="0"/>
          </a:p>
          <a:p>
            <a:endParaRPr lang="nl-NL" dirty="0" smtClean="0"/>
          </a:p>
          <a:p>
            <a:r>
              <a:rPr lang="nl-NL" dirty="0" smtClean="0"/>
              <a:t>Artikel “Wat doet de baas eigenlijk?”</a:t>
            </a:r>
            <a:br>
              <a:rPr lang="nl-NL" dirty="0" smtClean="0"/>
            </a:br>
            <a:r>
              <a:rPr lang="nl-NL" dirty="0" smtClean="0"/>
              <a:t>(Rollen in negenvlak)</a:t>
            </a:r>
          </a:p>
          <a:p>
            <a:pPr>
              <a:buNone/>
            </a:pPr>
            <a:r>
              <a:rPr lang="nl-NL" dirty="0" smtClean="0">
                <a:hlinkClick r:id="rId5"/>
              </a:rPr>
              <a:t>http://primavera.feb.uva.nl/PDFdocs/2003-17.pdf</a:t>
            </a:r>
            <a:endParaRPr lang="nl-NL" dirty="0" smtClean="0"/>
          </a:p>
          <a:p>
            <a:endParaRPr lang="nl-N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el 15"/>
          <p:cNvSpPr>
            <a:spLocks noGrp="1"/>
          </p:cNvSpPr>
          <p:nvPr>
            <p:ph type="title"/>
          </p:nvPr>
        </p:nvSpPr>
        <p:spPr/>
        <p:txBody>
          <a:bodyPr/>
          <a:lstStyle/>
          <a:p>
            <a:r>
              <a:rPr lang="en-US" dirty="0" err="1" smtClean="0"/>
              <a:t>Inhoud</a:t>
            </a:r>
            <a:endParaRPr lang="nl-NL" dirty="0"/>
          </a:p>
        </p:txBody>
      </p:sp>
      <p:cxnSp>
        <p:nvCxnSpPr>
          <p:cNvPr id="9" name="Rechte verbindingslijn 8"/>
          <p:cNvCxnSpPr/>
          <p:nvPr/>
        </p:nvCxnSpPr>
        <p:spPr>
          <a:xfrm>
            <a:off x="0" y="1428736"/>
            <a:ext cx="91440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ijdelijke aanduiding voor inhoud 16"/>
          <p:cNvSpPr>
            <a:spLocks noGrp="1"/>
          </p:cNvSpPr>
          <p:nvPr>
            <p:ph idx="1"/>
          </p:nvPr>
        </p:nvSpPr>
        <p:spPr>
          <a:xfrm>
            <a:off x="457200" y="1844824"/>
            <a:ext cx="8229600" cy="4281339"/>
          </a:xfrm>
        </p:spPr>
        <p:txBody>
          <a:bodyPr>
            <a:normAutofit/>
          </a:bodyPr>
          <a:lstStyle/>
          <a:p>
            <a:r>
              <a:rPr lang="nl-NL" dirty="0" smtClean="0"/>
              <a:t>Start IM</a:t>
            </a:r>
          </a:p>
          <a:p>
            <a:r>
              <a:rPr lang="nl-NL" dirty="0" smtClean="0"/>
              <a:t>Belang van informatiemanagement</a:t>
            </a:r>
          </a:p>
          <a:p>
            <a:r>
              <a:rPr lang="nl-NL" dirty="0" smtClean="0"/>
              <a:t>AIM: rollen en functies</a:t>
            </a:r>
          </a:p>
          <a:p>
            <a:r>
              <a:rPr lang="nl-NL" dirty="0" smtClean="0"/>
              <a:t>Afstudeerprofielen</a:t>
            </a:r>
          </a:p>
          <a:p>
            <a:r>
              <a:rPr lang="nl-NL" dirty="0" smtClean="0"/>
              <a:t>Ervaringen </a:t>
            </a:r>
          </a:p>
          <a:p>
            <a:r>
              <a:rPr lang="nl-NL" dirty="0" smtClean="0"/>
              <a:t>Vragen</a:t>
            </a:r>
          </a:p>
          <a:p>
            <a:pPr lvl="1"/>
            <a:endParaRPr lang="nl-NL" dirty="0" smtClean="0"/>
          </a:p>
        </p:txBody>
      </p:sp>
      <p:pic>
        <p:nvPicPr>
          <p:cNvPr id="18" name="Picture 4" descr="G:\Blok B30 Implementatie services UPB\Atos origin\Logo's\IM%20Logo.jpg"/>
          <p:cNvPicPr>
            <a:picLocks noChangeAspect="1" noChangeArrowheads="1"/>
          </p:cNvPicPr>
          <p:nvPr/>
        </p:nvPicPr>
        <p:blipFill>
          <a:blip r:embed="rId2" cstate="print"/>
          <a:stretch>
            <a:fillRect/>
          </a:stretch>
        </p:blipFill>
        <p:spPr bwMode="auto">
          <a:xfrm>
            <a:off x="7812360" y="260648"/>
            <a:ext cx="1062232" cy="972314"/>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Titel 15"/>
          <p:cNvSpPr>
            <a:spLocks noGrp="1"/>
          </p:cNvSpPr>
          <p:nvPr>
            <p:ph type="title"/>
          </p:nvPr>
        </p:nvSpPr>
        <p:spPr/>
        <p:txBody>
          <a:bodyPr/>
          <a:lstStyle/>
          <a:p>
            <a:r>
              <a:rPr lang="en-US" dirty="0" smtClean="0"/>
              <a:t>Start IM</a:t>
            </a:r>
            <a:endParaRPr lang="nl-NL" dirty="0"/>
          </a:p>
        </p:txBody>
      </p:sp>
      <p:cxnSp>
        <p:nvCxnSpPr>
          <p:cNvPr id="9" name="Rechte verbindingslijn 8"/>
          <p:cNvCxnSpPr/>
          <p:nvPr/>
        </p:nvCxnSpPr>
        <p:spPr>
          <a:xfrm>
            <a:off x="0" y="1428736"/>
            <a:ext cx="91440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ijdelijke aanduiding voor inhoud 16"/>
          <p:cNvSpPr>
            <a:spLocks noGrp="1"/>
          </p:cNvSpPr>
          <p:nvPr>
            <p:ph idx="1"/>
          </p:nvPr>
        </p:nvSpPr>
        <p:spPr/>
        <p:txBody>
          <a:bodyPr>
            <a:normAutofit/>
          </a:bodyPr>
          <a:lstStyle/>
          <a:p>
            <a:r>
              <a:rPr lang="en-US" dirty="0" smtClean="0"/>
              <a:t>Start 2006</a:t>
            </a:r>
          </a:p>
          <a:p>
            <a:r>
              <a:rPr lang="en-US" dirty="0" err="1" smtClean="0"/>
              <a:t>Voorgangers</a:t>
            </a:r>
            <a:endParaRPr lang="en-US" dirty="0" smtClean="0"/>
          </a:p>
          <a:p>
            <a:pPr lvl="1"/>
            <a:r>
              <a:rPr lang="en-US" dirty="0" smtClean="0"/>
              <a:t>BI: </a:t>
            </a:r>
            <a:r>
              <a:rPr lang="en-US" dirty="0" err="1" smtClean="0"/>
              <a:t>Bedrijfskundige</a:t>
            </a:r>
            <a:r>
              <a:rPr lang="en-US" dirty="0" smtClean="0"/>
              <a:t> </a:t>
            </a:r>
            <a:r>
              <a:rPr lang="en-US" dirty="0" err="1" smtClean="0"/>
              <a:t>Informatica</a:t>
            </a:r>
            <a:endParaRPr lang="en-US" dirty="0" smtClean="0"/>
          </a:p>
          <a:p>
            <a:pPr lvl="1"/>
            <a:r>
              <a:rPr lang="en-US" dirty="0" smtClean="0"/>
              <a:t>IDM: </a:t>
            </a:r>
            <a:r>
              <a:rPr lang="en-US" dirty="0" err="1" smtClean="0"/>
              <a:t>InformatieDienstverlening</a:t>
            </a:r>
            <a:r>
              <a:rPr lang="en-US" dirty="0" smtClean="0"/>
              <a:t> en -Management</a:t>
            </a:r>
            <a:endParaRPr lang="nl-NL" dirty="0" smtClean="0"/>
          </a:p>
          <a:p>
            <a:r>
              <a:rPr lang="en-US" dirty="0" err="1" smtClean="0"/>
              <a:t>Voltijd</a:t>
            </a:r>
            <a:r>
              <a:rPr lang="en-US" dirty="0" smtClean="0"/>
              <a:t>- en </a:t>
            </a:r>
            <a:r>
              <a:rPr lang="en-US" dirty="0" err="1" smtClean="0"/>
              <a:t>deeltijdopleiding</a:t>
            </a:r>
            <a:endParaRPr lang="en-US" dirty="0" smtClean="0"/>
          </a:p>
          <a:p>
            <a:r>
              <a:rPr lang="en-US" dirty="0" err="1" smtClean="0"/>
              <a:t>Uitgangspunten</a:t>
            </a:r>
            <a:r>
              <a:rPr lang="en-US" dirty="0" smtClean="0"/>
              <a:t>:</a:t>
            </a:r>
          </a:p>
          <a:p>
            <a:pPr lvl="1"/>
            <a:r>
              <a:rPr lang="en-US" dirty="0" smtClean="0"/>
              <a:t>Bachelor of ICT </a:t>
            </a:r>
            <a:r>
              <a:rPr lang="en-US" dirty="0" smtClean="0">
                <a:sym typeface="Wingdings" pitchFamily="2" charset="2"/>
              </a:rPr>
              <a:t> ‘</a:t>
            </a:r>
            <a:r>
              <a:rPr lang="en-US" dirty="0" err="1" smtClean="0">
                <a:sym typeface="Wingdings" pitchFamily="2" charset="2"/>
              </a:rPr>
              <a:t>Bouwstenen</a:t>
            </a:r>
            <a:r>
              <a:rPr lang="en-US" dirty="0" smtClean="0">
                <a:sym typeface="Wingdings" pitchFamily="2" charset="2"/>
              </a:rPr>
              <a:t>’ (HBO-</a:t>
            </a:r>
            <a:r>
              <a:rPr lang="en-US" dirty="0" err="1" smtClean="0">
                <a:sym typeface="Wingdings" pitchFamily="2" charset="2"/>
              </a:rPr>
              <a:t>i</a:t>
            </a:r>
            <a:r>
              <a:rPr lang="en-US" dirty="0" smtClean="0">
                <a:sym typeface="Wingdings" pitchFamily="2" charset="2"/>
              </a:rPr>
              <a:t>)</a:t>
            </a:r>
          </a:p>
          <a:p>
            <a:pPr lvl="1"/>
            <a:r>
              <a:rPr lang="en-US" dirty="0" smtClean="0">
                <a:sym typeface="Wingdings" pitchFamily="2" charset="2"/>
              </a:rPr>
              <a:t>AIM</a:t>
            </a:r>
            <a:endParaRPr lang="en-US" dirty="0" smtClean="0"/>
          </a:p>
        </p:txBody>
      </p:sp>
      <p:pic>
        <p:nvPicPr>
          <p:cNvPr id="18" name="Picture 4" descr="G:\Blok B30 Implementatie services UPB\Atos origin\Logo's\IM%20Logo.jpg"/>
          <p:cNvPicPr>
            <a:picLocks noChangeAspect="1" noChangeArrowheads="1"/>
          </p:cNvPicPr>
          <p:nvPr/>
        </p:nvPicPr>
        <p:blipFill>
          <a:blip r:embed="rId3" cstate="print"/>
          <a:stretch>
            <a:fillRect/>
          </a:stretch>
        </p:blipFill>
        <p:spPr bwMode="auto">
          <a:xfrm>
            <a:off x="7812360" y="260648"/>
            <a:ext cx="1062232" cy="972314"/>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el 15"/>
          <p:cNvSpPr>
            <a:spLocks noGrp="1"/>
          </p:cNvSpPr>
          <p:nvPr>
            <p:ph type="title"/>
          </p:nvPr>
        </p:nvSpPr>
        <p:spPr/>
        <p:txBody>
          <a:bodyPr>
            <a:noAutofit/>
          </a:bodyPr>
          <a:lstStyle/>
          <a:p>
            <a:r>
              <a:rPr lang="en-US" sz="4000" dirty="0" err="1" smtClean="0">
                <a:solidFill>
                  <a:srgbClr val="FF0000"/>
                </a:solidFill>
              </a:rPr>
              <a:t>Belang</a:t>
            </a:r>
            <a:r>
              <a:rPr lang="en-US" sz="4000" dirty="0" smtClean="0"/>
              <a:t> van </a:t>
            </a:r>
            <a:r>
              <a:rPr lang="en-US" sz="4000" dirty="0" smtClean="0">
                <a:solidFill>
                  <a:srgbClr val="FF0000"/>
                </a:solidFill>
              </a:rPr>
              <a:t>HBO-</a:t>
            </a:r>
            <a:r>
              <a:rPr lang="en-US" sz="4000" dirty="0" err="1" smtClean="0">
                <a:solidFill>
                  <a:srgbClr val="FF0000"/>
                </a:solidFill>
              </a:rPr>
              <a:t>opleiding</a:t>
            </a:r>
            <a:r>
              <a:rPr lang="en-US" sz="4000" dirty="0" smtClean="0"/>
              <a:t/>
            </a:r>
            <a:br>
              <a:rPr lang="en-US" sz="4000" dirty="0" smtClean="0"/>
            </a:br>
            <a:r>
              <a:rPr lang="en-US" sz="4000" dirty="0" smtClean="0"/>
              <a:t>Information Management</a:t>
            </a:r>
            <a:endParaRPr lang="nl-NL" sz="4000" dirty="0"/>
          </a:p>
        </p:txBody>
      </p:sp>
      <p:cxnSp>
        <p:nvCxnSpPr>
          <p:cNvPr id="9" name="Rechte verbindingslijn 8"/>
          <p:cNvCxnSpPr/>
          <p:nvPr/>
        </p:nvCxnSpPr>
        <p:spPr>
          <a:xfrm>
            <a:off x="0" y="1428736"/>
            <a:ext cx="91440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ijdelijke aanduiding voor inhoud 16"/>
          <p:cNvSpPr>
            <a:spLocks noGrp="1"/>
          </p:cNvSpPr>
          <p:nvPr>
            <p:ph idx="1"/>
          </p:nvPr>
        </p:nvSpPr>
        <p:spPr>
          <a:xfrm>
            <a:off x="457200" y="1844824"/>
            <a:ext cx="8229600" cy="4824536"/>
          </a:xfrm>
        </p:spPr>
        <p:txBody>
          <a:bodyPr>
            <a:normAutofit fontScale="92500" lnSpcReduction="20000"/>
          </a:bodyPr>
          <a:lstStyle/>
          <a:p>
            <a:r>
              <a:rPr lang="nl-NL" dirty="0" smtClean="0"/>
              <a:t>Informatiemanagement onderzoek 2010</a:t>
            </a:r>
          </a:p>
          <a:p>
            <a:pPr lvl="1"/>
            <a:r>
              <a:rPr lang="nl-NL" dirty="0" smtClean="0"/>
              <a:t>IM is een blijvend fenomeen</a:t>
            </a:r>
          </a:p>
          <a:p>
            <a:pPr lvl="1"/>
            <a:r>
              <a:rPr lang="nl-NL" dirty="0" smtClean="0"/>
              <a:t>IM moet groeien in volwassenheid</a:t>
            </a:r>
          </a:p>
          <a:p>
            <a:pPr lvl="1"/>
            <a:r>
              <a:rPr lang="nl-NL" dirty="0" smtClean="0"/>
              <a:t>Basis voor succes</a:t>
            </a:r>
          </a:p>
          <a:p>
            <a:pPr lvl="2"/>
            <a:r>
              <a:rPr lang="nl-NL" dirty="0" smtClean="0"/>
              <a:t>Een goed ingerichte </a:t>
            </a:r>
            <a:r>
              <a:rPr lang="nl-NL" dirty="0" err="1" smtClean="0"/>
              <a:t>IM-functie</a:t>
            </a:r>
            <a:endParaRPr lang="nl-NL" dirty="0" smtClean="0"/>
          </a:p>
          <a:p>
            <a:pPr lvl="2"/>
            <a:r>
              <a:rPr lang="nl-NL" dirty="0" smtClean="0"/>
              <a:t>Invulling geven aan werken onder architectuur</a:t>
            </a:r>
          </a:p>
          <a:p>
            <a:r>
              <a:rPr lang="nl-NL" dirty="0" smtClean="0"/>
              <a:t>Gat opvullen voor middelgrote bedrijven</a:t>
            </a:r>
          </a:p>
          <a:p>
            <a:pPr lvl="1"/>
            <a:r>
              <a:rPr lang="nl-NL" dirty="0" smtClean="0"/>
              <a:t>Diverse universiteiten hebben een IM opleiding</a:t>
            </a:r>
          </a:p>
          <a:p>
            <a:pPr lvl="1"/>
            <a:r>
              <a:rPr lang="nl-NL" dirty="0" smtClean="0"/>
              <a:t>Er was geen HBO opleiding IM</a:t>
            </a:r>
          </a:p>
          <a:p>
            <a:r>
              <a:rPr lang="nl-NL" dirty="0" smtClean="0"/>
              <a:t>En … informatiemanagement wordt niet alleen op strategisch niveau ingevuld</a:t>
            </a:r>
          </a:p>
        </p:txBody>
      </p:sp>
      <p:pic>
        <p:nvPicPr>
          <p:cNvPr id="18" name="Picture 4" descr="G:\Blok B30 Implementatie services UPB\Atos origin\Logo's\IM%20Logo.jpg"/>
          <p:cNvPicPr>
            <a:picLocks noChangeAspect="1" noChangeArrowheads="1"/>
          </p:cNvPicPr>
          <p:nvPr/>
        </p:nvPicPr>
        <p:blipFill>
          <a:blip r:embed="rId3" cstate="print"/>
          <a:stretch>
            <a:fillRect/>
          </a:stretch>
        </p:blipFill>
        <p:spPr bwMode="auto">
          <a:xfrm>
            <a:off x="7812360" y="260648"/>
            <a:ext cx="1062232" cy="972314"/>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Titel 15"/>
          <p:cNvSpPr>
            <a:spLocks noGrp="1"/>
          </p:cNvSpPr>
          <p:nvPr>
            <p:ph type="title"/>
          </p:nvPr>
        </p:nvSpPr>
        <p:spPr/>
        <p:txBody>
          <a:bodyPr>
            <a:normAutofit fontScale="90000"/>
          </a:bodyPr>
          <a:lstStyle/>
          <a:p>
            <a:r>
              <a:rPr lang="en-US" sz="3100" dirty="0" err="1" smtClean="0"/>
              <a:t>Amsterdams</a:t>
            </a:r>
            <a:r>
              <a:rPr lang="en-US" sz="3100" dirty="0" smtClean="0"/>
              <a:t> </a:t>
            </a:r>
            <a:r>
              <a:rPr lang="en-US" sz="3100" dirty="0" err="1" smtClean="0"/>
              <a:t>Informatiemanagement</a:t>
            </a:r>
            <a:r>
              <a:rPr lang="en-US" sz="3100" dirty="0" smtClean="0"/>
              <a:t> Model </a:t>
            </a:r>
            <a:r>
              <a:rPr lang="en-US" dirty="0" smtClean="0"/>
              <a:t/>
            </a:r>
            <a:br>
              <a:rPr lang="en-US" dirty="0" smtClean="0"/>
            </a:br>
            <a:r>
              <a:rPr lang="en-US" dirty="0" smtClean="0">
                <a:solidFill>
                  <a:srgbClr val="FF0000"/>
                </a:solidFill>
              </a:rPr>
              <a:t>AIM</a:t>
            </a:r>
            <a:r>
              <a:rPr lang="en-US" dirty="0" smtClean="0"/>
              <a:t> of </a:t>
            </a:r>
            <a:r>
              <a:rPr lang="en-US" dirty="0" err="1" smtClean="0"/>
              <a:t>negenvlak</a:t>
            </a:r>
            <a:endParaRPr lang="nl-NL" dirty="0"/>
          </a:p>
        </p:txBody>
      </p:sp>
      <p:cxnSp>
        <p:nvCxnSpPr>
          <p:cNvPr id="9" name="Rechte verbindingslijn 8"/>
          <p:cNvCxnSpPr/>
          <p:nvPr/>
        </p:nvCxnSpPr>
        <p:spPr>
          <a:xfrm>
            <a:off x="0" y="1428736"/>
            <a:ext cx="91440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8" name="Picture 4" descr="G:\Blok B30 Implementatie services UPB\Atos origin\Logo's\IM%20Logo.jpg"/>
          <p:cNvPicPr>
            <a:picLocks noChangeAspect="1" noChangeArrowheads="1"/>
          </p:cNvPicPr>
          <p:nvPr/>
        </p:nvPicPr>
        <p:blipFill>
          <a:blip r:embed="rId3" cstate="print"/>
          <a:stretch>
            <a:fillRect/>
          </a:stretch>
        </p:blipFill>
        <p:spPr bwMode="auto">
          <a:xfrm>
            <a:off x="7812360" y="260648"/>
            <a:ext cx="1062232" cy="972314"/>
          </a:xfrm>
          <a:prstGeom prst="rect">
            <a:avLst/>
          </a:prstGeom>
          <a:noFill/>
        </p:spPr>
      </p:pic>
      <p:grpSp>
        <p:nvGrpSpPr>
          <p:cNvPr id="38" name="Group 3"/>
          <p:cNvGrpSpPr>
            <a:grpSpLocks/>
          </p:cNvGrpSpPr>
          <p:nvPr/>
        </p:nvGrpSpPr>
        <p:grpSpPr bwMode="auto">
          <a:xfrm>
            <a:off x="3275856" y="3068960"/>
            <a:ext cx="2878137" cy="2881312"/>
            <a:chOff x="1973" y="1249"/>
            <a:chExt cx="1813" cy="1815"/>
          </a:xfrm>
        </p:grpSpPr>
        <p:sp>
          <p:nvSpPr>
            <p:cNvPr id="39" name="Rectangle 4"/>
            <p:cNvSpPr>
              <a:spLocks noChangeArrowheads="1"/>
            </p:cNvSpPr>
            <p:nvPr/>
          </p:nvSpPr>
          <p:spPr bwMode="auto">
            <a:xfrm>
              <a:off x="2199" y="1476"/>
              <a:ext cx="1361" cy="1361"/>
            </a:xfrm>
            <a:prstGeom prst="rect">
              <a:avLst/>
            </a:prstGeom>
            <a:solidFill>
              <a:schemeClr val="bg1"/>
            </a:solidFill>
            <a:ln w="9525">
              <a:solidFill>
                <a:schemeClr val="tx1"/>
              </a:solidFill>
              <a:miter lim="800000"/>
              <a:headEnd/>
              <a:tailEnd/>
            </a:ln>
          </p:spPr>
          <p:txBody>
            <a:bodyPr wrap="none" anchor="ctr"/>
            <a:lstStyle/>
            <a:p>
              <a:endParaRPr lang="nl-NL"/>
            </a:p>
          </p:txBody>
        </p:sp>
        <p:sp>
          <p:nvSpPr>
            <p:cNvPr id="40" name="Line 5"/>
            <p:cNvSpPr>
              <a:spLocks noChangeShapeType="1"/>
            </p:cNvSpPr>
            <p:nvPr/>
          </p:nvSpPr>
          <p:spPr bwMode="auto">
            <a:xfrm>
              <a:off x="2199" y="2156"/>
              <a:ext cx="1361" cy="0"/>
            </a:xfrm>
            <a:prstGeom prst="line">
              <a:avLst/>
            </a:prstGeom>
            <a:noFill/>
            <a:ln w="9525">
              <a:solidFill>
                <a:schemeClr val="tx1"/>
              </a:solidFill>
              <a:round/>
              <a:headEnd/>
              <a:tailEnd/>
            </a:ln>
          </p:spPr>
          <p:txBody>
            <a:bodyPr/>
            <a:lstStyle/>
            <a:p>
              <a:endParaRPr lang="nl-NL"/>
            </a:p>
          </p:txBody>
        </p:sp>
        <p:sp>
          <p:nvSpPr>
            <p:cNvPr id="41" name="Line 6"/>
            <p:cNvSpPr>
              <a:spLocks noChangeShapeType="1"/>
            </p:cNvSpPr>
            <p:nvPr/>
          </p:nvSpPr>
          <p:spPr bwMode="auto">
            <a:xfrm>
              <a:off x="2880" y="1476"/>
              <a:ext cx="0" cy="1361"/>
            </a:xfrm>
            <a:prstGeom prst="line">
              <a:avLst/>
            </a:prstGeom>
            <a:noFill/>
            <a:ln w="9525">
              <a:solidFill>
                <a:schemeClr val="tx1"/>
              </a:solidFill>
              <a:round/>
              <a:headEnd/>
              <a:tailEnd/>
            </a:ln>
          </p:spPr>
          <p:txBody>
            <a:bodyPr/>
            <a:lstStyle/>
            <a:p>
              <a:endParaRPr lang="nl-NL"/>
            </a:p>
          </p:txBody>
        </p:sp>
        <p:sp>
          <p:nvSpPr>
            <p:cNvPr id="42" name="Rectangle 7"/>
            <p:cNvSpPr>
              <a:spLocks noChangeArrowheads="1"/>
            </p:cNvSpPr>
            <p:nvPr/>
          </p:nvSpPr>
          <p:spPr bwMode="auto">
            <a:xfrm>
              <a:off x="1973" y="1249"/>
              <a:ext cx="453" cy="454"/>
            </a:xfrm>
            <a:prstGeom prst="rect">
              <a:avLst/>
            </a:prstGeom>
            <a:solidFill>
              <a:srgbClr val="FFFF66"/>
            </a:solidFill>
            <a:ln w="9525">
              <a:solidFill>
                <a:schemeClr val="tx1"/>
              </a:solidFill>
              <a:miter lim="800000"/>
              <a:headEnd/>
              <a:tailEnd/>
            </a:ln>
          </p:spPr>
          <p:txBody>
            <a:bodyPr wrap="none" anchor="ctr"/>
            <a:lstStyle/>
            <a:p>
              <a:endParaRPr lang="nl-NL"/>
            </a:p>
          </p:txBody>
        </p:sp>
        <p:sp>
          <p:nvSpPr>
            <p:cNvPr id="43" name="Rectangle 8"/>
            <p:cNvSpPr>
              <a:spLocks noChangeArrowheads="1"/>
            </p:cNvSpPr>
            <p:nvPr/>
          </p:nvSpPr>
          <p:spPr bwMode="auto">
            <a:xfrm>
              <a:off x="2653" y="1249"/>
              <a:ext cx="453" cy="454"/>
            </a:xfrm>
            <a:prstGeom prst="rect">
              <a:avLst/>
            </a:prstGeom>
            <a:solidFill>
              <a:srgbClr val="FFFF66"/>
            </a:solidFill>
            <a:ln w="9525">
              <a:solidFill>
                <a:schemeClr val="tx1"/>
              </a:solidFill>
              <a:miter lim="800000"/>
              <a:headEnd/>
              <a:tailEnd/>
            </a:ln>
          </p:spPr>
          <p:txBody>
            <a:bodyPr wrap="none" anchor="ctr"/>
            <a:lstStyle/>
            <a:p>
              <a:endParaRPr lang="nl-NL"/>
            </a:p>
          </p:txBody>
        </p:sp>
        <p:sp>
          <p:nvSpPr>
            <p:cNvPr id="44" name="Rectangle 9"/>
            <p:cNvSpPr>
              <a:spLocks noChangeArrowheads="1"/>
            </p:cNvSpPr>
            <p:nvPr/>
          </p:nvSpPr>
          <p:spPr bwMode="auto">
            <a:xfrm>
              <a:off x="3333" y="1249"/>
              <a:ext cx="453" cy="454"/>
            </a:xfrm>
            <a:prstGeom prst="rect">
              <a:avLst/>
            </a:prstGeom>
            <a:solidFill>
              <a:srgbClr val="FFFF66"/>
            </a:solidFill>
            <a:ln w="9525">
              <a:solidFill>
                <a:schemeClr val="tx1"/>
              </a:solidFill>
              <a:miter lim="800000"/>
              <a:headEnd/>
              <a:tailEnd/>
            </a:ln>
          </p:spPr>
          <p:txBody>
            <a:bodyPr wrap="none" anchor="ctr"/>
            <a:lstStyle/>
            <a:p>
              <a:endParaRPr lang="nl-NL"/>
            </a:p>
          </p:txBody>
        </p:sp>
        <p:sp>
          <p:nvSpPr>
            <p:cNvPr id="45" name="Rectangle 10"/>
            <p:cNvSpPr>
              <a:spLocks noChangeArrowheads="1"/>
            </p:cNvSpPr>
            <p:nvPr/>
          </p:nvSpPr>
          <p:spPr bwMode="auto">
            <a:xfrm>
              <a:off x="1973" y="1930"/>
              <a:ext cx="453" cy="454"/>
            </a:xfrm>
            <a:prstGeom prst="rect">
              <a:avLst/>
            </a:prstGeom>
            <a:solidFill>
              <a:srgbClr val="FFFF66"/>
            </a:solidFill>
            <a:ln w="9525">
              <a:solidFill>
                <a:schemeClr val="tx1"/>
              </a:solidFill>
              <a:miter lim="800000"/>
              <a:headEnd/>
              <a:tailEnd/>
            </a:ln>
          </p:spPr>
          <p:txBody>
            <a:bodyPr wrap="none" anchor="ctr"/>
            <a:lstStyle/>
            <a:p>
              <a:endParaRPr lang="nl-NL"/>
            </a:p>
          </p:txBody>
        </p:sp>
        <p:sp>
          <p:nvSpPr>
            <p:cNvPr id="46" name="Rectangle 11"/>
            <p:cNvSpPr>
              <a:spLocks noChangeArrowheads="1"/>
            </p:cNvSpPr>
            <p:nvPr/>
          </p:nvSpPr>
          <p:spPr bwMode="auto">
            <a:xfrm>
              <a:off x="2653" y="1930"/>
              <a:ext cx="453" cy="454"/>
            </a:xfrm>
            <a:prstGeom prst="rect">
              <a:avLst/>
            </a:prstGeom>
            <a:solidFill>
              <a:srgbClr val="FFFF66"/>
            </a:solidFill>
            <a:ln w="9525">
              <a:solidFill>
                <a:schemeClr val="tx1"/>
              </a:solidFill>
              <a:miter lim="800000"/>
              <a:headEnd/>
              <a:tailEnd/>
            </a:ln>
          </p:spPr>
          <p:txBody>
            <a:bodyPr wrap="none" anchor="ctr"/>
            <a:lstStyle/>
            <a:p>
              <a:endParaRPr lang="nl-NL"/>
            </a:p>
          </p:txBody>
        </p:sp>
        <p:sp>
          <p:nvSpPr>
            <p:cNvPr id="47" name="Rectangle 12"/>
            <p:cNvSpPr>
              <a:spLocks noChangeArrowheads="1"/>
            </p:cNvSpPr>
            <p:nvPr/>
          </p:nvSpPr>
          <p:spPr bwMode="auto">
            <a:xfrm>
              <a:off x="3333" y="1930"/>
              <a:ext cx="453" cy="454"/>
            </a:xfrm>
            <a:prstGeom prst="rect">
              <a:avLst/>
            </a:prstGeom>
            <a:solidFill>
              <a:srgbClr val="FFFF66"/>
            </a:solidFill>
            <a:ln w="9525">
              <a:solidFill>
                <a:schemeClr val="tx1"/>
              </a:solidFill>
              <a:miter lim="800000"/>
              <a:headEnd/>
              <a:tailEnd/>
            </a:ln>
          </p:spPr>
          <p:txBody>
            <a:bodyPr wrap="none" anchor="ctr"/>
            <a:lstStyle/>
            <a:p>
              <a:endParaRPr lang="nl-NL"/>
            </a:p>
          </p:txBody>
        </p:sp>
        <p:sp>
          <p:nvSpPr>
            <p:cNvPr id="48" name="Rectangle 13"/>
            <p:cNvSpPr>
              <a:spLocks noChangeArrowheads="1"/>
            </p:cNvSpPr>
            <p:nvPr/>
          </p:nvSpPr>
          <p:spPr bwMode="auto">
            <a:xfrm>
              <a:off x="1973" y="2610"/>
              <a:ext cx="453" cy="454"/>
            </a:xfrm>
            <a:prstGeom prst="rect">
              <a:avLst/>
            </a:prstGeom>
            <a:solidFill>
              <a:srgbClr val="FFFF66"/>
            </a:solidFill>
            <a:ln w="9525">
              <a:solidFill>
                <a:schemeClr val="tx1"/>
              </a:solidFill>
              <a:miter lim="800000"/>
              <a:headEnd/>
              <a:tailEnd/>
            </a:ln>
          </p:spPr>
          <p:txBody>
            <a:bodyPr wrap="none" anchor="ctr"/>
            <a:lstStyle/>
            <a:p>
              <a:endParaRPr lang="nl-NL"/>
            </a:p>
          </p:txBody>
        </p:sp>
        <p:sp>
          <p:nvSpPr>
            <p:cNvPr id="49" name="Rectangle 14"/>
            <p:cNvSpPr>
              <a:spLocks noChangeArrowheads="1"/>
            </p:cNvSpPr>
            <p:nvPr/>
          </p:nvSpPr>
          <p:spPr bwMode="auto">
            <a:xfrm>
              <a:off x="2653" y="2610"/>
              <a:ext cx="453" cy="454"/>
            </a:xfrm>
            <a:prstGeom prst="rect">
              <a:avLst/>
            </a:prstGeom>
            <a:solidFill>
              <a:srgbClr val="FFFF66"/>
            </a:solidFill>
            <a:ln w="9525">
              <a:solidFill>
                <a:schemeClr val="tx1"/>
              </a:solidFill>
              <a:miter lim="800000"/>
              <a:headEnd/>
              <a:tailEnd/>
            </a:ln>
          </p:spPr>
          <p:txBody>
            <a:bodyPr wrap="none" anchor="ctr"/>
            <a:lstStyle/>
            <a:p>
              <a:endParaRPr lang="nl-NL"/>
            </a:p>
          </p:txBody>
        </p:sp>
        <p:sp>
          <p:nvSpPr>
            <p:cNvPr id="50" name="Rectangle 15"/>
            <p:cNvSpPr>
              <a:spLocks noChangeArrowheads="1"/>
            </p:cNvSpPr>
            <p:nvPr/>
          </p:nvSpPr>
          <p:spPr bwMode="auto">
            <a:xfrm>
              <a:off x="3333" y="2610"/>
              <a:ext cx="453" cy="454"/>
            </a:xfrm>
            <a:prstGeom prst="rect">
              <a:avLst/>
            </a:prstGeom>
            <a:solidFill>
              <a:srgbClr val="FFFF66"/>
            </a:solidFill>
            <a:ln w="9525">
              <a:solidFill>
                <a:schemeClr val="tx1"/>
              </a:solidFill>
              <a:miter lim="800000"/>
              <a:headEnd/>
              <a:tailEnd/>
            </a:ln>
          </p:spPr>
          <p:txBody>
            <a:bodyPr wrap="none" anchor="ctr"/>
            <a:lstStyle/>
            <a:p>
              <a:endParaRPr lang="nl-NL"/>
            </a:p>
          </p:txBody>
        </p:sp>
      </p:grpSp>
      <p:sp>
        <p:nvSpPr>
          <p:cNvPr id="51" name="Line 16"/>
          <p:cNvSpPr>
            <a:spLocks noChangeShapeType="1"/>
          </p:cNvSpPr>
          <p:nvPr/>
        </p:nvSpPr>
        <p:spPr bwMode="auto">
          <a:xfrm>
            <a:off x="3619500" y="2709863"/>
            <a:ext cx="0" cy="358775"/>
          </a:xfrm>
          <a:prstGeom prst="line">
            <a:avLst/>
          </a:prstGeom>
          <a:noFill/>
          <a:ln w="9525">
            <a:solidFill>
              <a:schemeClr val="tx1"/>
            </a:solidFill>
            <a:round/>
            <a:headEnd/>
            <a:tailEnd type="triangle" w="med" len="med"/>
          </a:ln>
        </p:spPr>
        <p:txBody>
          <a:bodyPr/>
          <a:lstStyle/>
          <a:p>
            <a:endParaRPr lang="nl-NL"/>
          </a:p>
        </p:txBody>
      </p:sp>
      <p:sp>
        <p:nvSpPr>
          <p:cNvPr id="52" name="Line 17"/>
          <p:cNvSpPr>
            <a:spLocks noChangeShapeType="1"/>
          </p:cNvSpPr>
          <p:nvPr/>
        </p:nvSpPr>
        <p:spPr bwMode="auto">
          <a:xfrm>
            <a:off x="4699000" y="2709863"/>
            <a:ext cx="0" cy="358775"/>
          </a:xfrm>
          <a:prstGeom prst="line">
            <a:avLst/>
          </a:prstGeom>
          <a:noFill/>
          <a:ln w="9525">
            <a:solidFill>
              <a:schemeClr val="tx1"/>
            </a:solidFill>
            <a:round/>
            <a:headEnd/>
            <a:tailEnd type="triangle" w="med" len="med"/>
          </a:ln>
        </p:spPr>
        <p:txBody>
          <a:bodyPr/>
          <a:lstStyle/>
          <a:p>
            <a:endParaRPr lang="nl-NL"/>
          </a:p>
        </p:txBody>
      </p:sp>
      <p:sp>
        <p:nvSpPr>
          <p:cNvPr id="53" name="Line 18"/>
          <p:cNvSpPr>
            <a:spLocks noChangeShapeType="1"/>
          </p:cNvSpPr>
          <p:nvPr/>
        </p:nvSpPr>
        <p:spPr bwMode="auto">
          <a:xfrm>
            <a:off x="5780088" y="2709863"/>
            <a:ext cx="0" cy="358775"/>
          </a:xfrm>
          <a:prstGeom prst="line">
            <a:avLst/>
          </a:prstGeom>
          <a:noFill/>
          <a:ln w="9525">
            <a:solidFill>
              <a:schemeClr val="tx1"/>
            </a:solidFill>
            <a:round/>
            <a:headEnd/>
            <a:tailEnd type="triangle" w="med" len="med"/>
          </a:ln>
        </p:spPr>
        <p:txBody>
          <a:bodyPr/>
          <a:lstStyle/>
          <a:p>
            <a:endParaRPr lang="nl-NL"/>
          </a:p>
        </p:txBody>
      </p:sp>
      <p:grpSp>
        <p:nvGrpSpPr>
          <p:cNvPr id="54" name="Group 19"/>
          <p:cNvGrpSpPr>
            <a:grpSpLocks/>
          </p:cNvGrpSpPr>
          <p:nvPr/>
        </p:nvGrpSpPr>
        <p:grpSpPr bwMode="auto">
          <a:xfrm>
            <a:off x="1547813" y="3284538"/>
            <a:ext cx="1719262" cy="2736850"/>
            <a:chOff x="975" y="2047"/>
            <a:chExt cx="1083" cy="1724"/>
          </a:xfrm>
        </p:grpSpPr>
        <p:sp>
          <p:nvSpPr>
            <p:cNvPr id="55" name="Line 20"/>
            <p:cNvSpPr>
              <a:spLocks noChangeShapeType="1"/>
            </p:cNvSpPr>
            <p:nvPr/>
          </p:nvSpPr>
          <p:spPr bwMode="auto">
            <a:xfrm>
              <a:off x="1832" y="2841"/>
              <a:ext cx="226" cy="0"/>
            </a:xfrm>
            <a:prstGeom prst="line">
              <a:avLst/>
            </a:prstGeom>
            <a:noFill/>
            <a:ln w="9525">
              <a:solidFill>
                <a:schemeClr val="tx1"/>
              </a:solidFill>
              <a:round/>
              <a:headEnd/>
              <a:tailEnd type="triangle" w="med" len="med"/>
            </a:ln>
          </p:spPr>
          <p:txBody>
            <a:bodyPr/>
            <a:lstStyle/>
            <a:p>
              <a:endParaRPr lang="nl-NL"/>
            </a:p>
          </p:txBody>
        </p:sp>
        <p:sp>
          <p:nvSpPr>
            <p:cNvPr id="56" name="Line 21"/>
            <p:cNvSpPr>
              <a:spLocks noChangeShapeType="1"/>
            </p:cNvSpPr>
            <p:nvPr/>
          </p:nvSpPr>
          <p:spPr bwMode="auto">
            <a:xfrm>
              <a:off x="1832" y="2160"/>
              <a:ext cx="226" cy="0"/>
            </a:xfrm>
            <a:prstGeom prst="line">
              <a:avLst/>
            </a:prstGeom>
            <a:noFill/>
            <a:ln w="9525">
              <a:solidFill>
                <a:schemeClr val="tx1"/>
              </a:solidFill>
              <a:round/>
              <a:headEnd/>
              <a:tailEnd type="triangle" w="med" len="med"/>
            </a:ln>
          </p:spPr>
          <p:txBody>
            <a:bodyPr/>
            <a:lstStyle/>
            <a:p>
              <a:endParaRPr lang="nl-NL"/>
            </a:p>
          </p:txBody>
        </p:sp>
        <p:sp>
          <p:nvSpPr>
            <p:cNvPr id="57" name="Line 22"/>
            <p:cNvSpPr>
              <a:spLocks noChangeShapeType="1"/>
            </p:cNvSpPr>
            <p:nvPr/>
          </p:nvSpPr>
          <p:spPr bwMode="auto">
            <a:xfrm>
              <a:off x="1832" y="3521"/>
              <a:ext cx="226" cy="0"/>
            </a:xfrm>
            <a:prstGeom prst="line">
              <a:avLst/>
            </a:prstGeom>
            <a:noFill/>
            <a:ln w="9525">
              <a:solidFill>
                <a:schemeClr val="tx1"/>
              </a:solidFill>
              <a:round/>
              <a:headEnd/>
              <a:tailEnd type="triangle" w="med" len="med"/>
            </a:ln>
          </p:spPr>
          <p:txBody>
            <a:bodyPr/>
            <a:lstStyle/>
            <a:p>
              <a:endParaRPr lang="nl-NL"/>
            </a:p>
          </p:txBody>
        </p:sp>
        <p:sp>
          <p:nvSpPr>
            <p:cNvPr id="58" name="Text Box 23"/>
            <p:cNvSpPr txBox="1">
              <a:spLocks noChangeArrowheads="1"/>
            </p:cNvSpPr>
            <p:nvPr/>
          </p:nvSpPr>
          <p:spPr bwMode="auto">
            <a:xfrm flipH="1">
              <a:off x="975" y="2047"/>
              <a:ext cx="885" cy="212"/>
            </a:xfrm>
            <a:prstGeom prst="rect">
              <a:avLst/>
            </a:prstGeom>
            <a:noFill/>
            <a:ln w="9525">
              <a:noFill/>
              <a:miter lim="800000"/>
              <a:headEnd/>
              <a:tailEnd/>
            </a:ln>
          </p:spPr>
          <p:txBody>
            <a:bodyPr>
              <a:spAutoFit/>
            </a:bodyPr>
            <a:lstStyle/>
            <a:p>
              <a:pPr algn="r"/>
              <a:r>
                <a:rPr lang="en-US" sz="1600" b="1">
                  <a:latin typeface="Lydian" pitchFamily="34" charset="0"/>
                </a:rPr>
                <a:t>Strategie</a:t>
              </a:r>
            </a:p>
          </p:txBody>
        </p:sp>
        <p:sp>
          <p:nvSpPr>
            <p:cNvPr id="59" name="Text Box 24"/>
            <p:cNvSpPr txBox="1">
              <a:spLocks noChangeArrowheads="1"/>
            </p:cNvSpPr>
            <p:nvPr/>
          </p:nvSpPr>
          <p:spPr bwMode="auto">
            <a:xfrm flipH="1">
              <a:off x="975" y="2720"/>
              <a:ext cx="885" cy="212"/>
            </a:xfrm>
            <a:prstGeom prst="rect">
              <a:avLst/>
            </a:prstGeom>
            <a:noFill/>
            <a:ln w="9525">
              <a:noFill/>
              <a:miter lim="800000"/>
              <a:headEnd/>
              <a:tailEnd/>
            </a:ln>
          </p:spPr>
          <p:txBody>
            <a:bodyPr>
              <a:spAutoFit/>
            </a:bodyPr>
            <a:lstStyle/>
            <a:p>
              <a:pPr algn="r"/>
              <a:r>
                <a:rPr lang="en-US" sz="1600" b="1">
                  <a:latin typeface="Lydian" pitchFamily="34" charset="0"/>
                </a:rPr>
                <a:t>Structuur</a:t>
              </a:r>
            </a:p>
          </p:txBody>
        </p:sp>
        <p:sp>
          <p:nvSpPr>
            <p:cNvPr id="60" name="Text Box 25"/>
            <p:cNvSpPr txBox="1">
              <a:spLocks noChangeArrowheads="1"/>
            </p:cNvSpPr>
            <p:nvPr/>
          </p:nvSpPr>
          <p:spPr bwMode="auto">
            <a:xfrm flipH="1">
              <a:off x="976" y="3405"/>
              <a:ext cx="885" cy="366"/>
            </a:xfrm>
            <a:prstGeom prst="rect">
              <a:avLst/>
            </a:prstGeom>
            <a:noFill/>
            <a:ln w="9525">
              <a:noFill/>
              <a:miter lim="800000"/>
              <a:headEnd/>
              <a:tailEnd/>
            </a:ln>
          </p:spPr>
          <p:txBody>
            <a:bodyPr>
              <a:spAutoFit/>
            </a:bodyPr>
            <a:lstStyle/>
            <a:p>
              <a:pPr algn="r"/>
              <a:r>
                <a:rPr lang="en-US" sz="1600" b="1">
                  <a:latin typeface="Lydian" pitchFamily="34" charset="0"/>
                </a:rPr>
                <a:t>Uitvoering</a:t>
              </a:r>
              <a:br>
                <a:rPr lang="en-US" sz="1600" b="1">
                  <a:latin typeface="Lydian" pitchFamily="34" charset="0"/>
                </a:rPr>
              </a:br>
              <a:r>
                <a:rPr lang="en-US" sz="1600" b="1">
                  <a:latin typeface="Lydian" pitchFamily="34" charset="0"/>
                </a:rPr>
                <a:t>(Operaties)</a:t>
              </a:r>
            </a:p>
          </p:txBody>
        </p:sp>
      </p:grpSp>
      <p:sp>
        <p:nvSpPr>
          <p:cNvPr id="61" name="Text Box 26"/>
          <p:cNvSpPr txBox="1">
            <a:spLocks noChangeArrowheads="1"/>
          </p:cNvSpPr>
          <p:nvPr/>
        </p:nvSpPr>
        <p:spPr bwMode="auto">
          <a:xfrm rot="-2700000">
            <a:off x="3384550" y="2044700"/>
            <a:ext cx="1404938" cy="336550"/>
          </a:xfrm>
          <a:prstGeom prst="rect">
            <a:avLst/>
          </a:prstGeom>
          <a:noFill/>
          <a:ln w="9525">
            <a:noFill/>
            <a:miter lim="800000"/>
            <a:headEnd/>
            <a:tailEnd/>
          </a:ln>
        </p:spPr>
        <p:txBody>
          <a:bodyPr>
            <a:spAutoFit/>
          </a:bodyPr>
          <a:lstStyle/>
          <a:p>
            <a:r>
              <a:rPr lang="en-US" sz="1600" b="1">
                <a:latin typeface="Lydian" pitchFamily="34" charset="0"/>
              </a:rPr>
              <a:t>Business</a:t>
            </a:r>
          </a:p>
        </p:txBody>
      </p:sp>
      <p:sp>
        <p:nvSpPr>
          <p:cNvPr id="62" name="Text Box 27"/>
          <p:cNvSpPr txBox="1">
            <a:spLocks noChangeArrowheads="1"/>
          </p:cNvSpPr>
          <p:nvPr/>
        </p:nvSpPr>
        <p:spPr bwMode="auto">
          <a:xfrm rot="-2700000">
            <a:off x="4368800" y="1763713"/>
            <a:ext cx="1809750" cy="581025"/>
          </a:xfrm>
          <a:prstGeom prst="rect">
            <a:avLst/>
          </a:prstGeom>
          <a:noFill/>
          <a:ln w="9525">
            <a:noFill/>
            <a:miter lim="800000"/>
            <a:headEnd/>
            <a:tailEnd/>
          </a:ln>
        </p:spPr>
        <p:txBody>
          <a:bodyPr>
            <a:spAutoFit/>
          </a:bodyPr>
          <a:lstStyle/>
          <a:p>
            <a:r>
              <a:rPr lang="en-US" sz="1600" b="1">
                <a:latin typeface="Lydian" pitchFamily="34" charset="0"/>
              </a:rPr>
              <a:t>Informatie/</a:t>
            </a:r>
          </a:p>
          <a:p>
            <a:r>
              <a:rPr lang="en-US" sz="1600" b="1">
                <a:latin typeface="Lydian" pitchFamily="34" charset="0"/>
              </a:rPr>
              <a:t>Communicatie</a:t>
            </a:r>
          </a:p>
        </p:txBody>
      </p:sp>
      <p:sp>
        <p:nvSpPr>
          <p:cNvPr id="63" name="Text Box 28"/>
          <p:cNvSpPr txBox="1">
            <a:spLocks noChangeArrowheads="1"/>
          </p:cNvSpPr>
          <p:nvPr/>
        </p:nvSpPr>
        <p:spPr bwMode="auto">
          <a:xfrm rot="-2700000">
            <a:off x="5735638" y="1962150"/>
            <a:ext cx="1404937" cy="885825"/>
          </a:xfrm>
          <a:prstGeom prst="rect">
            <a:avLst/>
          </a:prstGeom>
          <a:noFill/>
          <a:ln w="9525">
            <a:noFill/>
            <a:miter lim="800000"/>
            <a:headEnd/>
            <a:tailEnd/>
          </a:ln>
        </p:spPr>
        <p:txBody>
          <a:bodyPr>
            <a:spAutoFit/>
          </a:bodyPr>
          <a:lstStyle/>
          <a:p>
            <a:r>
              <a:rPr lang="en-US" b="1">
                <a:solidFill>
                  <a:srgbClr val="CC3300"/>
                </a:solidFill>
                <a:latin typeface="Lydian" pitchFamily="34" charset="0"/>
              </a:rPr>
              <a:t>Informatie-systemen</a:t>
            </a:r>
          </a:p>
          <a:p>
            <a:r>
              <a:rPr lang="en-US" sz="1600" b="1">
                <a:latin typeface="Lydian" pitchFamily="34" charset="0"/>
              </a:rPr>
              <a:t>Technologie</a:t>
            </a:r>
          </a:p>
        </p:txBody>
      </p:sp>
      <p:sp>
        <p:nvSpPr>
          <p:cNvPr id="64" name="Rectangle 43"/>
          <p:cNvSpPr>
            <a:spLocks noChangeArrowheads="1"/>
          </p:cNvSpPr>
          <p:nvPr/>
        </p:nvSpPr>
        <p:spPr bwMode="auto">
          <a:xfrm>
            <a:off x="179388" y="2781300"/>
            <a:ext cx="1439862" cy="3527425"/>
          </a:xfrm>
          <a:prstGeom prst="rect">
            <a:avLst/>
          </a:prstGeom>
          <a:solidFill>
            <a:schemeClr val="bg2">
              <a:lumMod val="75000"/>
            </a:schemeClr>
          </a:solidFill>
          <a:ln w="9525">
            <a:solidFill>
              <a:schemeClr val="tx1"/>
            </a:solidFill>
            <a:miter lim="800000"/>
            <a:headEnd/>
            <a:tailEnd/>
          </a:ln>
        </p:spPr>
        <p:txBody>
          <a:bodyPr wrap="none" anchor="ctr"/>
          <a:lstStyle/>
          <a:p>
            <a:pPr algn="ctr"/>
            <a:r>
              <a:rPr lang="nl-NL" b="1" dirty="0"/>
              <a:t>Richten</a:t>
            </a:r>
          </a:p>
          <a:p>
            <a:pPr algn="ctr"/>
            <a:endParaRPr lang="nl-NL" b="1" dirty="0"/>
          </a:p>
          <a:p>
            <a:pPr algn="ctr"/>
            <a:endParaRPr lang="nl-NL" b="1" dirty="0"/>
          </a:p>
          <a:p>
            <a:pPr algn="ctr"/>
            <a:endParaRPr lang="nl-NL" b="1" dirty="0"/>
          </a:p>
          <a:p>
            <a:pPr algn="ctr"/>
            <a:r>
              <a:rPr lang="nl-NL" b="1" dirty="0"/>
              <a:t>Inrichten</a:t>
            </a:r>
          </a:p>
          <a:p>
            <a:pPr algn="ctr"/>
            <a:endParaRPr lang="nl-NL" b="1" dirty="0"/>
          </a:p>
          <a:p>
            <a:pPr algn="ctr"/>
            <a:endParaRPr lang="nl-NL" b="1" dirty="0"/>
          </a:p>
          <a:p>
            <a:pPr algn="ctr"/>
            <a:endParaRPr lang="nl-NL" b="1" dirty="0"/>
          </a:p>
          <a:p>
            <a:pPr algn="ctr"/>
            <a:r>
              <a:rPr lang="nl-NL" b="1" dirty="0"/>
              <a:t>Verrichten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checkerboard(across)">
                                      <p:cBhvr>
                                        <p:cTn id="7"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Titel 15"/>
          <p:cNvSpPr>
            <a:spLocks noGrp="1"/>
          </p:cNvSpPr>
          <p:nvPr>
            <p:ph type="title"/>
          </p:nvPr>
        </p:nvSpPr>
        <p:spPr/>
        <p:txBody>
          <a:bodyPr>
            <a:normAutofit fontScale="90000"/>
          </a:bodyPr>
          <a:lstStyle/>
          <a:p>
            <a:r>
              <a:rPr lang="nl-NL" dirty="0" smtClean="0"/>
              <a:t>Informeren en communiceren</a:t>
            </a:r>
            <a:br>
              <a:rPr lang="nl-NL" dirty="0" smtClean="0"/>
            </a:br>
            <a:r>
              <a:rPr lang="nl-NL" dirty="0" smtClean="0"/>
              <a:t>in organisaties</a:t>
            </a:r>
            <a:endParaRPr lang="nl-NL" dirty="0"/>
          </a:p>
        </p:txBody>
      </p:sp>
      <p:cxnSp>
        <p:nvCxnSpPr>
          <p:cNvPr id="9" name="Rechte verbindingslijn 8"/>
          <p:cNvCxnSpPr/>
          <p:nvPr/>
        </p:nvCxnSpPr>
        <p:spPr>
          <a:xfrm>
            <a:off x="0" y="1428736"/>
            <a:ext cx="91440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8" name="Picture 4" descr="G:\Blok B30 Implementatie services UPB\Atos origin\Logo's\IM%20Logo.jpg"/>
          <p:cNvPicPr>
            <a:picLocks noChangeAspect="1" noChangeArrowheads="1"/>
          </p:cNvPicPr>
          <p:nvPr/>
        </p:nvPicPr>
        <p:blipFill>
          <a:blip r:embed="rId3" cstate="print"/>
          <a:stretch>
            <a:fillRect/>
          </a:stretch>
        </p:blipFill>
        <p:spPr bwMode="auto">
          <a:xfrm>
            <a:off x="7812360" y="260648"/>
            <a:ext cx="1062232" cy="972314"/>
          </a:xfrm>
          <a:prstGeom prst="rect">
            <a:avLst/>
          </a:prstGeom>
          <a:noFill/>
        </p:spPr>
      </p:pic>
      <p:grpSp>
        <p:nvGrpSpPr>
          <p:cNvPr id="7" name="Group 2"/>
          <p:cNvGrpSpPr>
            <a:grpSpLocks/>
          </p:cNvGrpSpPr>
          <p:nvPr/>
        </p:nvGrpSpPr>
        <p:grpSpPr bwMode="auto">
          <a:xfrm>
            <a:off x="5148263" y="2708275"/>
            <a:ext cx="3486150" cy="3486150"/>
            <a:chOff x="432" y="192"/>
            <a:chExt cx="1536" cy="1536"/>
          </a:xfrm>
        </p:grpSpPr>
        <p:sp>
          <p:nvSpPr>
            <p:cNvPr id="8" name="Rectangle 3"/>
            <p:cNvSpPr>
              <a:spLocks noChangeArrowheads="1"/>
            </p:cNvSpPr>
            <p:nvPr/>
          </p:nvSpPr>
          <p:spPr bwMode="auto">
            <a:xfrm>
              <a:off x="624" y="384"/>
              <a:ext cx="1152" cy="1152"/>
            </a:xfrm>
            <a:prstGeom prst="rect">
              <a:avLst/>
            </a:prstGeom>
            <a:noFill/>
            <a:ln w="19050">
              <a:solidFill>
                <a:schemeClr val="tx1"/>
              </a:solidFill>
              <a:miter lim="800000"/>
              <a:headEnd/>
              <a:tailEnd/>
            </a:ln>
          </p:spPr>
          <p:txBody>
            <a:bodyPr wrap="none" anchor="ctr"/>
            <a:lstStyle/>
            <a:p>
              <a:endParaRPr lang="nl-NL"/>
            </a:p>
          </p:txBody>
        </p:sp>
        <p:sp>
          <p:nvSpPr>
            <p:cNvPr id="10" name="Line 4"/>
            <p:cNvSpPr>
              <a:spLocks noChangeShapeType="1"/>
            </p:cNvSpPr>
            <p:nvPr/>
          </p:nvSpPr>
          <p:spPr bwMode="auto">
            <a:xfrm>
              <a:off x="1200" y="384"/>
              <a:ext cx="0" cy="1152"/>
            </a:xfrm>
            <a:prstGeom prst="line">
              <a:avLst/>
            </a:prstGeom>
            <a:noFill/>
            <a:ln w="19050">
              <a:solidFill>
                <a:schemeClr val="tx1"/>
              </a:solidFill>
              <a:round/>
              <a:headEnd/>
              <a:tailEnd/>
            </a:ln>
          </p:spPr>
          <p:txBody>
            <a:bodyPr/>
            <a:lstStyle/>
            <a:p>
              <a:endParaRPr lang="nl-NL"/>
            </a:p>
          </p:txBody>
        </p:sp>
        <p:sp>
          <p:nvSpPr>
            <p:cNvPr id="11" name="Line 5"/>
            <p:cNvSpPr>
              <a:spLocks noChangeShapeType="1"/>
            </p:cNvSpPr>
            <p:nvPr/>
          </p:nvSpPr>
          <p:spPr bwMode="auto">
            <a:xfrm>
              <a:off x="624" y="960"/>
              <a:ext cx="1152" cy="0"/>
            </a:xfrm>
            <a:prstGeom prst="line">
              <a:avLst/>
            </a:prstGeom>
            <a:noFill/>
            <a:ln w="19050">
              <a:solidFill>
                <a:schemeClr val="tx1"/>
              </a:solidFill>
              <a:round/>
              <a:headEnd/>
              <a:tailEnd/>
            </a:ln>
          </p:spPr>
          <p:txBody>
            <a:bodyPr/>
            <a:lstStyle/>
            <a:p>
              <a:endParaRPr lang="nl-NL"/>
            </a:p>
          </p:txBody>
        </p:sp>
        <p:sp>
          <p:nvSpPr>
            <p:cNvPr id="12" name="Rectangle 6"/>
            <p:cNvSpPr>
              <a:spLocks noChangeArrowheads="1"/>
            </p:cNvSpPr>
            <p:nvPr/>
          </p:nvSpPr>
          <p:spPr bwMode="auto">
            <a:xfrm>
              <a:off x="432" y="192"/>
              <a:ext cx="384" cy="384"/>
            </a:xfrm>
            <a:prstGeom prst="rect">
              <a:avLst/>
            </a:prstGeom>
            <a:solidFill>
              <a:srgbClr val="FFFF66"/>
            </a:solidFill>
            <a:ln w="9525">
              <a:solidFill>
                <a:schemeClr val="tx1"/>
              </a:solidFill>
              <a:miter lim="800000"/>
              <a:headEnd/>
              <a:tailEnd/>
            </a:ln>
          </p:spPr>
          <p:txBody>
            <a:bodyPr wrap="none" anchor="ctr"/>
            <a:lstStyle/>
            <a:p>
              <a:endParaRPr lang="nl-NL"/>
            </a:p>
          </p:txBody>
        </p:sp>
        <p:sp>
          <p:nvSpPr>
            <p:cNvPr id="13" name="Rectangle 7"/>
            <p:cNvSpPr>
              <a:spLocks noChangeArrowheads="1"/>
            </p:cNvSpPr>
            <p:nvPr/>
          </p:nvSpPr>
          <p:spPr bwMode="auto">
            <a:xfrm>
              <a:off x="432" y="768"/>
              <a:ext cx="384" cy="384"/>
            </a:xfrm>
            <a:prstGeom prst="rect">
              <a:avLst/>
            </a:prstGeom>
            <a:solidFill>
              <a:srgbClr val="FFFF66"/>
            </a:solidFill>
            <a:ln w="9525">
              <a:solidFill>
                <a:schemeClr val="tx1"/>
              </a:solidFill>
              <a:miter lim="800000"/>
              <a:headEnd/>
              <a:tailEnd/>
            </a:ln>
          </p:spPr>
          <p:txBody>
            <a:bodyPr wrap="none" anchor="ctr"/>
            <a:lstStyle/>
            <a:p>
              <a:endParaRPr lang="nl-NL"/>
            </a:p>
          </p:txBody>
        </p:sp>
        <p:sp>
          <p:nvSpPr>
            <p:cNvPr id="15" name="Rectangle 8"/>
            <p:cNvSpPr>
              <a:spLocks noChangeArrowheads="1"/>
            </p:cNvSpPr>
            <p:nvPr/>
          </p:nvSpPr>
          <p:spPr bwMode="auto">
            <a:xfrm>
              <a:off x="432" y="1344"/>
              <a:ext cx="384" cy="384"/>
            </a:xfrm>
            <a:prstGeom prst="rect">
              <a:avLst/>
            </a:prstGeom>
            <a:solidFill>
              <a:srgbClr val="FFFF66"/>
            </a:solidFill>
            <a:ln w="9525">
              <a:solidFill>
                <a:schemeClr val="tx1"/>
              </a:solidFill>
              <a:miter lim="800000"/>
              <a:headEnd/>
              <a:tailEnd/>
            </a:ln>
          </p:spPr>
          <p:txBody>
            <a:bodyPr wrap="none" anchor="ctr"/>
            <a:lstStyle/>
            <a:p>
              <a:endParaRPr lang="nl-NL"/>
            </a:p>
          </p:txBody>
        </p:sp>
        <p:sp>
          <p:nvSpPr>
            <p:cNvPr id="19" name="Rectangle 9"/>
            <p:cNvSpPr>
              <a:spLocks noChangeArrowheads="1"/>
            </p:cNvSpPr>
            <p:nvPr/>
          </p:nvSpPr>
          <p:spPr bwMode="auto">
            <a:xfrm>
              <a:off x="1008" y="192"/>
              <a:ext cx="384" cy="384"/>
            </a:xfrm>
            <a:prstGeom prst="rect">
              <a:avLst/>
            </a:prstGeom>
            <a:solidFill>
              <a:srgbClr val="CC9900"/>
            </a:solidFill>
            <a:ln w="9525">
              <a:solidFill>
                <a:schemeClr val="tx1"/>
              </a:solidFill>
              <a:miter lim="800000"/>
              <a:headEnd/>
              <a:tailEnd/>
            </a:ln>
          </p:spPr>
          <p:txBody>
            <a:bodyPr wrap="none" anchor="ctr"/>
            <a:lstStyle/>
            <a:p>
              <a:endParaRPr lang="nl-NL"/>
            </a:p>
          </p:txBody>
        </p:sp>
        <p:sp>
          <p:nvSpPr>
            <p:cNvPr id="20" name="Rectangle 10"/>
            <p:cNvSpPr>
              <a:spLocks noChangeArrowheads="1"/>
            </p:cNvSpPr>
            <p:nvPr/>
          </p:nvSpPr>
          <p:spPr bwMode="auto">
            <a:xfrm>
              <a:off x="1008" y="768"/>
              <a:ext cx="384" cy="384"/>
            </a:xfrm>
            <a:prstGeom prst="rect">
              <a:avLst/>
            </a:prstGeom>
            <a:solidFill>
              <a:srgbClr val="CC9900"/>
            </a:solidFill>
            <a:ln w="9525">
              <a:solidFill>
                <a:schemeClr val="tx1"/>
              </a:solidFill>
              <a:miter lim="800000"/>
              <a:headEnd/>
              <a:tailEnd/>
            </a:ln>
          </p:spPr>
          <p:txBody>
            <a:bodyPr wrap="none" anchor="ctr"/>
            <a:lstStyle/>
            <a:p>
              <a:endParaRPr lang="nl-NL"/>
            </a:p>
          </p:txBody>
        </p:sp>
        <p:sp>
          <p:nvSpPr>
            <p:cNvPr id="21" name="Rectangle 11"/>
            <p:cNvSpPr>
              <a:spLocks noChangeArrowheads="1"/>
            </p:cNvSpPr>
            <p:nvPr/>
          </p:nvSpPr>
          <p:spPr bwMode="auto">
            <a:xfrm>
              <a:off x="1008" y="1344"/>
              <a:ext cx="384" cy="384"/>
            </a:xfrm>
            <a:prstGeom prst="rect">
              <a:avLst/>
            </a:prstGeom>
            <a:solidFill>
              <a:srgbClr val="CC9900"/>
            </a:solidFill>
            <a:ln w="9525">
              <a:solidFill>
                <a:schemeClr val="tx1"/>
              </a:solidFill>
              <a:miter lim="800000"/>
              <a:headEnd/>
              <a:tailEnd/>
            </a:ln>
          </p:spPr>
          <p:txBody>
            <a:bodyPr wrap="none" anchor="ctr"/>
            <a:lstStyle/>
            <a:p>
              <a:endParaRPr lang="nl-NL"/>
            </a:p>
          </p:txBody>
        </p:sp>
        <p:sp>
          <p:nvSpPr>
            <p:cNvPr id="22" name="Rectangle 12"/>
            <p:cNvSpPr>
              <a:spLocks noChangeArrowheads="1"/>
            </p:cNvSpPr>
            <p:nvPr/>
          </p:nvSpPr>
          <p:spPr bwMode="auto">
            <a:xfrm>
              <a:off x="1584" y="192"/>
              <a:ext cx="384" cy="384"/>
            </a:xfrm>
            <a:prstGeom prst="rect">
              <a:avLst/>
            </a:prstGeom>
            <a:solidFill>
              <a:srgbClr val="FFFF66"/>
            </a:solidFill>
            <a:ln w="9525">
              <a:solidFill>
                <a:schemeClr val="tx1"/>
              </a:solidFill>
              <a:miter lim="800000"/>
              <a:headEnd/>
              <a:tailEnd/>
            </a:ln>
          </p:spPr>
          <p:txBody>
            <a:bodyPr wrap="none" anchor="ctr"/>
            <a:lstStyle/>
            <a:p>
              <a:endParaRPr lang="nl-NL"/>
            </a:p>
          </p:txBody>
        </p:sp>
        <p:sp>
          <p:nvSpPr>
            <p:cNvPr id="23" name="Rectangle 13"/>
            <p:cNvSpPr>
              <a:spLocks noChangeArrowheads="1"/>
            </p:cNvSpPr>
            <p:nvPr/>
          </p:nvSpPr>
          <p:spPr bwMode="auto">
            <a:xfrm>
              <a:off x="1584" y="768"/>
              <a:ext cx="384" cy="384"/>
            </a:xfrm>
            <a:prstGeom prst="rect">
              <a:avLst/>
            </a:prstGeom>
            <a:solidFill>
              <a:srgbClr val="FFFF66"/>
            </a:solidFill>
            <a:ln w="9525">
              <a:solidFill>
                <a:schemeClr val="tx1"/>
              </a:solidFill>
              <a:miter lim="800000"/>
              <a:headEnd/>
              <a:tailEnd/>
            </a:ln>
          </p:spPr>
          <p:txBody>
            <a:bodyPr wrap="none" anchor="ctr"/>
            <a:lstStyle/>
            <a:p>
              <a:endParaRPr lang="nl-NL"/>
            </a:p>
          </p:txBody>
        </p:sp>
        <p:sp>
          <p:nvSpPr>
            <p:cNvPr id="24" name="Rectangle 14"/>
            <p:cNvSpPr>
              <a:spLocks noChangeArrowheads="1"/>
            </p:cNvSpPr>
            <p:nvPr/>
          </p:nvSpPr>
          <p:spPr bwMode="auto">
            <a:xfrm>
              <a:off x="1584" y="1344"/>
              <a:ext cx="384" cy="384"/>
            </a:xfrm>
            <a:prstGeom prst="rect">
              <a:avLst/>
            </a:prstGeom>
            <a:solidFill>
              <a:srgbClr val="FFFF66"/>
            </a:solidFill>
            <a:ln w="9525">
              <a:solidFill>
                <a:schemeClr val="tx1"/>
              </a:solidFill>
              <a:miter lim="800000"/>
              <a:headEnd/>
              <a:tailEnd/>
            </a:ln>
          </p:spPr>
          <p:txBody>
            <a:bodyPr wrap="none" anchor="ctr"/>
            <a:lstStyle/>
            <a:p>
              <a:endParaRPr lang="nl-NL"/>
            </a:p>
          </p:txBody>
        </p:sp>
      </p:grpSp>
      <p:sp>
        <p:nvSpPr>
          <p:cNvPr id="25" name="Text Box 23"/>
          <p:cNvSpPr txBox="1">
            <a:spLocks noChangeArrowheads="1"/>
          </p:cNvSpPr>
          <p:nvPr/>
        </p:nvSpPr>
        <p:spPr bwMode="auto">
          <a:xfrm>
            <a:off x="323850" y="2492375"/>
            <a:ext cx="4176713" cy="3416320"/>
          </a:xfrm>
          <a:prstGeom prst="rect">
            <a:avLst/>
          </a:prstGeom>
          <a:noFill/>
          <a:ln w="9525">
            <a:noFill/>
            <a:miter lim="800000"/>
            <a:headEnd/>
            <a:tailEnd/>
          </a:ln>
        </p:spPr>
        <p:txBody>
          <a:bodyPr>
            <a:spAutoFit/>
          </a:bodyPr>
          <a:lstStyle/>
          <a:p>
            <a:pPr>
              <a:spcBef>
                <a:spcPct val="50000"/>
              </a:spcBef>
            </a:pPr>
            <a:r>
              <a:rPr lang="nl-NL" b="1" dirty="0"/>
              <a:t>Cruciaal voor informatiemanagement is:</a:t>
            </a:r>
          </a:p>
          <a:p>
            <a:pPr>
              <a:spcBef>
                <a:spcPct val="50000"/>
              </a:spcBef>
              <a:buFont typeface="Arial" pitchFamily="34" charset="0"/>
              <a:buChar char="•"/>
            </a:pPr>
            <a:r>
              <a:rPr lang="nl-NL" b="1" dirty="0"/>
              <a:t> Daadwerkelijke bijdrage </a:t>
            </a:r>
            <a:r>
              <a:rPr lang="nl-NL" b="1" dirty="0" smtClean="0"/>
              <a:t>informatie</a:t>
            </a:r>
            <a:br>
              <a:rPr lang="nl-NL" b="1" dirty="0" smtClean="0"/>
            </a:br>
            <a:r>
              <a:rPr lang="nl-NL" b="1" dirty="0" smtClean="0"/>
              <a:t>  en </a:t>
            </a:r>
            <a:r>
              <a:rPr lang="nl-NL" b="1" dirty="0"/>
              <a:t>communicatie aan realisatie</a:t>
            </a:r>
            <a:br>
              <a:rPr lang="nl-NL" b="1" dirty="0"/>
            </a:br>
            <a:r>
              <a:rPr lang="nl-NL" b="1" dirty="0"/>
              <a:t>  bedrijfsdoelen</a:t>
            </a:r>
          </a:p>
          <a:p>
            <a:pPr>
              <a:spcBef>
                <a:spcPct val="50000"/>
              </a:spcBef>
              <a:buFont typeface="Arial" pitchFamily="34" charset="0"/>
              <a:buChar char="•"/>
            </a:pPr>
            <a:r>
              <a:rPr lang="nl-NL" b="1" dirty="0"/>
              <a:t> Businesskolom in model </a:t>
            </a:r>
            <a:r>
              <a:rPr lang="nl-NL" b="1" dirty="0" smtClean="0"/>
              <a:t>is</a:t>
            </a:r>
            <a:br>
              <a:rPr lang="nl-NL" b="1" dirty="0" smtClean="0"/>
            </a:br>
            <a:r>
              <a:rPr lang="nl-NL" b="1" dirty="0" smtClean="0"/>
              <a:t>  </a:t>
            </a:r>
            <a:r>
              <a:rPr lang="nl-NL" b="1" dirty="0"/>
              <a:t>bepalend</a:t>
            </a:r>
          </a:p>
          <a:p>
            <a:pPr>
              <a:spcBef>
                <a:spcPct val="50000"/>
              </a:spcBef>
              <a:buFont typeface="Arial" pitchFamily="34" charset="0"/>
              <a:buChar char="•"/>
            </a:pPr>
            <a:r>
              <a:rPr lang="nl-NL" b="1" dirty="0"/>
              <a:t> In Businesskolom moet ICT </a:t>
            </a:r>
            <a:r>
              <a:rPr lang="nl-NL" b="1" dirty="0" smtClean="0"/>
              <a:t>zijn</a:t>
            </a:r>
            <a:br>
              <a:rPr lang="nl-NL" b="1" dirty="0" smtClean="0"/>
            </a:br>
            <a:r>
              <a:rPr lang="nl-NL" b="1" dirty="0" smtClean="0"/>
              <a:t>  </a:t>
            </a:r>
            <a:r>
              <a:rPr lang="nl-NL" b="1" dirty="0"/>
              <a:t>waarde bewijzen, daar wordt het</a:t>
            </a:r>
            <a:br>
              <a:rPr lang="nl-NL" b="1" dirty="0"/>
            </a:br>
            <a:r>
              <a:rPr lang="nl-NL" b="1" dirty="0"/>
              <a:t>  geld verdient.</a:t>
            </a:r>
          </a:p>
          <a:p>
            <a:pPr>
              <a:spcBef>
                <a:spcPct val="50000"/>
              </a:spcBef>
              <a:buFontTx/>
              <a:buChar char="-"/>
            </a:pPr>
            <a:endParaRPr lang="nl-NL" b="1" dirty="0"/>
          </a:p>
        </p:txBody>
      </p:sp>
      <p:sp>
        <p:nvSpPr>
          <p:cNvPr id="26" name="Text Box 24"/>
          <p:cNvSpPr txBox="1">
            <a:spLocks noChangeArrowheads="1"/>
          </p:cNvSpPr>
          <p:nvPr/>
        </p:nvSpPr>
        <p:spPr bwMode="auto">
          <a:xfrm rot="-2700000">
            <a:off x="5172075" y="1838325"/>
            <a:ext cx="1404938" cy="336550"/>
          </a:xfrm>
          <a:prstGeom prst="rect">
            <a:avLst/>
          </a:prstGeom>
          <a:noFill/>
          <a:ln w="9525">
            <a:noFill/>
            <a:miter lim="800000"/>
            <a:headEnd/>
            <a:tailEnd/>
          </a:ln>
        </p:spPr>
        <p:txBody>
          <a:bodyPr>
            <a:spAutoFit/>
          </a:bodyPr>
          <a:lstStyle/>
          <a:p>
            <a:r>
              <a:rPr lang="en-US" sz="1600" b="1">
                <a:latin typeface="Lydian" pitchFamily="34" charset="0"/>
              </a:rPr>
              <a:t>Business</a:t>
            </a:r>
          </a:p>
        </p:txBody>
      </p:sp>
      <p:sp>
        <p:nvSpPr>
          <p:cNvPr id="27" name="Text Box 25"/>
          <p:cNvSpPr txBox="1">
            <a:spLocks noChangeArrowheads="1"/>
          </p:cNvSpPr>
          <p:nvPr/>
        </p:nvSpPr>
        <p:spPr bwMode="auto">
          <a:xfrm rot="-2700000">
            <a:off x="6156325" y="1557338"/>
            <a:ext cx="1809750" cy="581025"/>
          </a:xfrm>
          <a:prstGeom prst="rect">
            <a:avLst/>
          </a:prstGeom>
          <a:noFill/>
          <a:ln w="9525">
            <a:noFill/>
            <a:miter lim="800000"/>
            <a:headEnd/>
            <a:tailEnd/>
          </a:ln>
        </p:spPr>
        <p:txBody>
          <a:bodyPr>
            <a:spAutoFit/>
          </a:bodyPr>
          <a:lstStyle/>
          <a:p>
            <a:r>
              <a:rPr lang="en-US" sz="1600" b="1">
                <a:latin typeface="Lydian" pitchFamily="34" charset="0"/>
              </a:rPr>
              <a:t>Informatie/</a:t>
            </a:r>
          </a:p>
          <a:p>
            <a:r>
              <a:rPr lang="en-US" sz="1600" b="1">
                <a:latin typeface="Lydian" pitchFamily="34" charset="0"/>
              </a:rPr>
              <a:t>Communicatie</a:t>
            </a:r>
          </a:p>
        </p:txBody>
      </p:sp>
      <p:sp>
        <p:nvSpPr>
          <p:cNvPr id="28" name="Text Box 26"/>
          <p:cNvSpPr txBox="1">
            <a:spLocks noChangeArrowheads="1"/>
          </p:cNvSpPr>
          <p:nvPr/>
        </p:nvSpPr>
        <p:spPr bwMode="auto">
          <a:xfrm rot="-2700000">
            <a:off x="7739063" y="1557338"/>
            <a:ext cx="1404937" cy="825500"/>
          </a:xfrm>
          <a:prstGeom prst="rect">
            <a:avLst/>
          </a:prstGeom>
          <a:noFill/>
          <a:ln w="9525">
            <a:noFill/>
            <a:miter lim="800000"/>
            <a:headEnd/>
            <a:tailEnd/>
          </a:ln>
        </p:spPr>
        <p:txBody>
          <a:bodyPr>
            <a:spAutoFit/>
          </a:bodyPr>
          <a:lstStyle/>
          <a:p>
            <a:r>
              <a:rPr lang="en-US" sz="1600" b="1">
                <a:latin typeface="Lydian" pitchFamily="34" charset="0"/>
              </a:rPr>
              <a:t>Informatie-systemen</a:t>
            </a:r>
          </a:p>
          <a:p>
            <a:r>
              <a:rPr lang="en-US" sz="1600" b="1">
                <a:latin typeface="Lydian" pitchFamily="34" charset="0"/>
              </a:rPr>
              <a:t>Technologie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Titel 15"/>
          <p:cNvSpPr>
            <a:spLocks noGrp="1"/>
          </p:cNvSpPr>
          <p:nvPr>
            <p:ph type="title"/>
          </p:nvPr>
        </p:nvSpPr>
        <p:spPr/>
        <p:txBody>
          <a:bodyPr>
            <a:normAutofit fontScale="90000"/>
          </a:bodyPr>
          <a:lstStyle/>
          <a:p>
            <a:r>
              <a:rPr lang="nl-NL" dirty="0" smtClean="0"/>
              <a:t>Informatiemanagement</a:t>
            </a:r>
            <a:br>
              <a:rPr lang="nl-NL" dirty="0" smtClean="0"/>
            </a:br>
            <a:r>
              <a:rPr lang="nl-NL" dirty="0" smtClean="0">
                <a:solidFill>
                  <a:srgbClr val="FF0000"/>
                </a:solidFill>
              </a:rPr>
              <a:t>rollen</a:t>
            </a:r>
            <a:endParaRPr lang="nl-NL" dirty="0">
              <a:solidFill>
                <a:srgbClr val="FF0000"/>
              </a:solidFill>
            </a:endParaRPr>
          </a:p>
        </p:txBody>
      </p:sp>
      <p:cxnSp>
        <p:nvCxnSpPr>
          <p:cNvPr id="9" name="Rechte verbindingslijn 8"/>
          <p:cNvCxnSpPr/>
          <p:nvPr/>
        </p:nvCxnSpPr>
        <p:spPr>
          <a:xfrm>
            <a:off x="0" y="1428736"/>
            <a:ext cx="91440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8" name="Picture 4" descr="G:\Blok B30 Implementatie services UPB\Atos origin\Logo's\IM%20Logo.jpg"/>
          <p:cNvPicPr>
            <a:picLocks noChangeAspect="1" noChangeArrowheads="1"/>
          </p:cNvPicPr>
          <p:nvPr/>
        </p:nvPicPr>
        <p:blipFill>
          <a:blip r:embed="rId3" cstate="print"/>
          <a:stretch>
            <a:fillRect/>
          </a:stretch>
        </p:blipFill>
        <p:spPr bwMode="auto">
          <a:xfrm>
            <a:off x="7812360" y="260648"/>
            <a:ext cx="1062232" cy="972314"/>
          </a:xfrm>
          <a:prstGeom prst="rect">
            <a:avLst/>
          </a:prstGeom>
          <a:noFill/>
        </p:spPr>
      </p:pic>
      <p:sp>
        <p:nvSpPr>
          <p:cNvPr id="29" name="Text Box 26"/>
          <p:cNvSpPr txBox="1">
            <a:spLocks noChangeArrowheads="1"/>
          </p:cNvSpPr>
          <p:nvPr/>
        </p:nvSpPr>
        <p:spPr bwMode="auto">
          <a:xfrm>
            <a:off x="395288" y="1916113"/>
            <a:ext cx="4176712" cy="1897062"/>
          </a:xfrm>
          <a:prstGeom prst="rect">
            <a:avLst/>
          </a:prstGeom>
          <a:noFill/>
          <a:ln w="19050">
            <a:solidFill>
              <a:schemeClr val="tx1"/>
            </a:solidFill>
            <a:miter lim="800000"/>
            <a:headEnd/>
            <a:tailEnd/>
          </a:ln>
        </p:spPr>
        <p:txBody>
          <a:bodyPr>
            <a:spAutoFit/>
          </a:bodyPr>
          <a:lstStyle/>
          <a:p>
            <a:pPr>
              <a:spcBef>
                <a:spcPct val="50000"/>
              </a:spcBef>
            </a:pPr>
            <a:r>
              <a:rPr lang="nl-NL" b="1" dirty="0"/>
              <a:t>Werkterrein informatiemanager:</a:t>
            </a:r>
          </a:p>
          <a:p>
            <a:pPr>
              <a:spcBef>
                <a:spcPct val="50000"/>
              </a:spcBef>
            </a:pPr>
            <a:r>
              <a:rPr lang="nl-NL" b="1" dirty="0"/>
              <a:t>- kern negenvlak fungeert als</a:t>
            </a:r>
            <a:br>
              <a:rPr lang="nl-NL" b="1" dirty="0"/>
            </a:br>
            <a:r>
              <a:rPr lang="nl-NL" b="1" dirty="0"/>
              <a:t>  standpunt van de</a:t>
            </a:r>
            <a:br>
              <a:rPr lang="nl-NL" b="1" dirty="0"/>
            </a:br>
            <a:r>
              <a:rPr lang="nl-NL" b="1" dirty="0"/>
              <a:t>  informatiemanager</a:t>
            </a:r>
            <a:br>
              <a:rPr lang="nl-NL" b="1" dirty="0"/>
            </a:br>
            <a:r>
              <a:rPr lang="nl-NL" b="1" dirty="0"/>
              <a:t>- acht verschillende aspecten van</a:t>
            </a:r>
            <a:br>
              <a:rPr lang="nl-NL" b="1" dirty="0"/>
            </a:br>
            <a:r>
              <a:rPr lang="nl-NL" b="1" dirty="0"/>
              <a:t>  informatiemanagement</a:t>
            </a:r>
          </a:p>
        </p:txBody>
      </p:sp>
      <p:pic>
        <p:nvPicPr>
          <p:cNvPr id="30" name="Picture 49"/>
          <p:cNvPicPr>
            <a:picLocks noChangeAspect="1" noChangeArrowheads="1"/>
          </p:cNvPicPr>
          <p:nvPr/>
        </p:nvPicPr>
        <p:blipFill>
          <a:blip r:embed="rId4" cstate="print"/>
          <a:srcRect/>
          <a:stretch>
            <a:fillRect/>
          </a:stretch>
        </p:blipFill>
        <p:spPr bwMode="auto">
          <a:xfrm>
            <a:off x="1258888" y="4005263"/>
            <a:ext cx="2520950" cy="2520950"/>
          </a:xfrm>
          <a:prstGeom prst="rect">
            <a:avLst/>
          </a:prstGeom>
          <a:noFill/>
          <a:ln w="9525">
            <a:noFill/>
            <a:miter lim="800000"/>
            <a:headEnd/>
            <a:tailEnd/>
          </a:ln>
        </p:spPr>
      </p:pic>
      <p:grpSp>
        <p:nvGrpSpPr>
          <p:cNvPr id="31" name="Group 2"/>
          <p:cNvGrpSpPr>
            <a:grpSpLocks/>
          </p:cNvGrpSpPr>
          <p:nvPr/>
        </p:nvGrpSpPr>
        <p:grpSpPr bwMode="auto">
          <a:xfrm>
            <a:off x="5118100" y="2319338"/>
            <a:ext cx="3486150" cy="3486150"/>
            <a:chOff x="432" y="192"/>
            <a:chExt cx="1536" cy="1536"/>
          </a:xfrm>
        </p:grpSpPr>
        <p:sp>
          <p:nvSpPr>
            <p:cNvPr id="32" name="Rectangle 3"/>
            <p:cNvSpPr>
              <a:spLocks noChangeArrowheads="1"/>
            </p:cNvSpPr>
            <p:nvPr/>
          </p:nvSpPr>
          <p:spPr bwMode="auto">
            <a:xfrm>
              <a:off x="624" y="384"/>
              <a:ext cx="1152" cy="1152"/>
            </a:xfrm>
            <a:prstGeom prst="rect">
              <a:avLst/>
            </a:prstGeom>
            <a:noFill/>
            <a:ln w="19050">
              <a:solidFill>
                <a:schemeClr val="tx1"/>
              </a:solidFill>
              <a:miter lim="800000"/>
              <a:headEnd/>
              <a:tailEnd/>
            </a:ln>
          </p:spPr>
          <p:txBody>
            <a:bodyPr wrap="none" anchor="ctr"/>
            <a:lstStyle/>
            <a:p>
              <a:endParaRPr lang="nl-NL"/>
            </a:p>
          </p:txBody>
        </p:sp>
        <p:sp>
          <p:nvSpPr>
            <p:cNvPr id="33" name="Line 4"/>
            <p:cNvSpPr>
              <a:spLocks noChangeShapeType="1"/>
            </p:cNvSpPr>
            <p:nvPr/>
          </p:nvSpPr>
          <p:spPr bwMode="auto">
            <a:xfrm>
              <a:off x="1200" y="384"/>
              <a:ext cx="0" cy="1152"/>
            </a:xfrm>
            <a:prstGeom prst="line">
              <a:avLst/>
            </a:prstGeom>
            <a:noFill/>
            <a:ln w="19050">
              <a:solidFill>
                <a:schemeClr val="tx1"/>
              </a:solidFill>
              <a:round/>
              <a:headEnd/>
              <a:tailEnd/>
            </a:ln>
          </p:spPr>
          <p:txBody>
            <a:bodyPr/>
            <a:lstStyle/>
            <a:p>
              <a:endParaRPr lang="nl-NL"/>
            </a:p>
          </p:txBody>
        </p:sp>
        <p:sp>
          <p:nvSpPr>
            <p:cNvPr id="34" name="Line 5"/>
            <p:cNvSpPr>
              <a:spLocks noChangeShapeType="1"/>
            </p:cNvSpPr>
            <p:nvPr/>
          </p:nvSpPr>
          <p:spPr bwMode="auto">
            <a:xfrm>
              <a:off x="624" y="960"/>
              <a:ext cx="1152" cy="0"/>
            </a:xfrm>
            <a:prstGeom prst="line">
              <a:avLst/>
            </a:prstGeom>
            <a:noFill/>
            <a:ln w="19050">
              <a:solidFill>
                <a:schemeClr val="tx1"/>
              </a:solidFill>
              <a:round/>
              <a:headEnd/>
              <a:tailEnd/>
            </a:ln>
          </p:spPr>
          <p:txBody>
            <a:bodyPr/>
            <a:lstStyle/>
            <a:p>
              <a:endParaRPr lang="nl-NL"/>
            </a:p>
          </p:txBody>
        </p:sp>
        <p:sp>
          <p:nvSpPr>
            <p:cNvPr id="35" name="Rectangle 6"/>
            <p:cNvSpPr>
              <a:spLocks noChangeArrowheads="1"/>
            </p:cNvSpPr>
            <p:nvPr/>
          </p:nvSpPr>
          <p:spPr bwMode="auto">
            <a:xfrm>
              <a:off x="432" y="192"/>
              <a:ext cx="384" cy="384"/>
            </a:xfrm>
            <a:prstGeom prst="rect">
              <a:avLst/>
            </a:prstGeom>
            <a:solidFill>
              <a:srgbClr val="FFFF66"/>
            </a:solidFill>
            <a:ln w="9525">
              <a:solidFill>
                <a:schemeClr val="tx1"/>
              </a:solidFill>
              <a:miter lim="800000"/>
              <a:headEnd/>
              <a:tailEnd/>
            </a:ln>
          </p:spPr>
          <p:txBody>
            <a:bodyPr wrap="none" anchor="ctr"/>
            <a:lstStyle/>
            <a:p>
              <a:endParaRPr lang="nl-NL"/>
            </a:p>
          </p:txBody>
        </p:sp>
        <p:sp>
          <p:nvSpPr>
            <p:cNvPr id="36" name="Rectangle 7"/>
            <p:cNvSpPr>
              <a:spLocks noChangeArrowheads="1"/>
            </p:cNvSpPr>
            <p:nvPr/>
          </p:nvSpPr>
          <p:spPr bwMode="auto">
            <a:xfrm>
              <a:off x="432" y="768"/>
              <a:ext cx="384" cy="384"/>
            </a:xfrm>
            <a:prstGeom prst="rect">
              <a:avLst/>
            </a:prstGeom>
            <a:solidFill>
              <a:srgbClr val="FFFF66"/>
            </a:solidFill>
            <a:ln w="9525">
              <a:solidFill>
                <a:schemeClr val="tx1"/>
              </a:solidFill>
              <a:miter lim="800000"/>
              <a:headEnd/>
              <a:tailEnd/>
            </a:ln>
          </p:spPr>
          <p:txBody>
            <a:bodyPr wrap="none" anchor="ctr"/>
            <a:lstStyle/>
            <a:p>
              <a:endParaRPr lang="nl-NL"/>
            </a:p>
          </p:txBody>
        </p:sp>
        <p:sp>
          <p:nvSpPr>
            <p:cNvPr id="37" name="Rectangle 8"/>
            <p:cNvSpPr>
              <a:spLocks noChangeArrowheads="1"/>
            </p:cNvSpPr>
            <p:nvPr/>
          </p:nvSpPr>
          <p:spPr bwMode="auto">
            <a:xfrm>
              <a:off x="432" y="1344"/>
              <a:ext cx="384" cy="384"/>
            </a:xfrm>
            <a:prstGeom prst="rect">
              <a:avLst/>
            </a:prstGeom>
            <a:solidFill>
              <a:srgbClr val="FFFF66"/>
            </a:solidFill>
            <a:ln w="9525">
              <a:solidFill>
                <a:schemeClr val="tx1"/>
              </a:solidFill>
              <a:miter lim="800000"/>
              <a:headEnd/>
              <a:tailEnd/>
            </a:ln>
          </p:spPr>
          <p:txBody>
            <a:bodyPr wrap="none" anchor="ctr"/>
            <a:lstStyle/>
            <a:p>
              <a:endParaRPr lang="nl-NL"/>
            </a:p>
          </p:txBody>
        </p:sp>
        <p:sp>
          <p:nvSpPr>
            <p:cNvPr id="38" name="Rectangle 9"/>
            <p:cNvSpPr>
              <a:spLocks noChangeArrowheads="1"/>
            </p:cNvSpPr>
            <p:nvPr/>
          </p:nvSpPr>
          <p:spPr bwMode="auto">
            <a:xfrm>
              <a:off x="1008" y="192"/>
              <a:ext cx="384" cy="384"/>
            </a:xfrm>
            <a:prstGeom prst="rect">
              <a:avLst/>
            </a:prstGeom>
            <a:solidFill>
              <a:srgbClr val="FFFF66"/>
            </a:solidFill>
            <a:ln w="9525">
              <a:solidFill>
                <a:schemeClr val="tx1"/>
              </a:solidFill>
              <a:miter lim="800000"/>
              <a:headEnd/>
              <a:tailEnd/>
            </a:ln>
          </p:spPr>
          <p:txBody>
            <a:bodyPr wrap="none" anchor="ctr"/>
            <a:lstStyle/>
            <a:p>
              <a:endParaRPr lang="nl-NL"/>
            </a:p>
          </p:txBody>
        </p:sp>
        <p:sp>
          <p:nvSpPr>
            <p:cNvPr id="39" name="Rectangle 10"/>
            <p:cNvSpPr>
              <a:spLocks noChangeArrowheads="1"/>
            </p:cNvSpPr>
            <p:nvPr/>
          </p:nvSpPr>
          <p:spPr bwMode="auto">
            <a:xfrm>
              <a:off x="1008" y="768"/>
              <a:ext cx="384" cy="384"/>
            </a:xfrm>
            <a:prstGeom prst="rect">
              <a:avLst/>
            </a:prstGeom>
            <a:solidFill>
              <a:srgbClr val="FFFF66"/>
            </a:solidFill>
            <a:ln w="9525">
              <a:solidFill>
                <a:schemeClr val="tx1"/>
              </a:solidFill>
              <a:miter lim="800000"/>
              <a:headEnd/>
              <a:tailEnd/>
            </a:ln>
          </p:spPr>
          <p:txBody>
            <a:bodyPr wrap="none" anchor="ctr"/>
            <a:lstStyle/>
            <a:p>
              <a:endParaRPr lang="nl-NL"/>
            </a:p>
          </p:txBody>
        </p:sp>
        <p:sp>
          <p:nvSpPr>
            <p:cNvPr id="40" name="Rectangle 11"/>
            <p:cNvSpPr>
              <a:spLocks noChangeArrowheads="1"/>
            </p:cNvSpPr>
            <p:nvPr/>
          </p:nvSpPr>
          <p:spPr bwMode="auto">
            <a:xfrm>
              <a:off x="1008" y="1344"/>
              <a:ext cx="384" cy="384"/>
            </a:xfrm>
            <a:prstGeom prst="rect">
              <a:avLst/>
            </a:prstGeom>
            <a:solidFill>
              <a:srgbClr val="FFFF66"/>
            </a:solidFill>
            <a:ln w="9525">
              <a:solidFill>
                <a:schemeClr val="tx1"/>
              </a:solidFill>
              <a:miter lim="800000"/>
              <a:headEnd/>
              <a:tailEnd/>
            </a:ln>
          </p:spPr>
          <p:txBody>
            <a:bodyPr wrap="none" anchor="ctr"/>
            <a:lstStyle/>
            <a:p>
              <a:endParaRPr lang="nl-NL"/>
            </a:p>
          </p:txBody>
        </p:sp>
        <p:sp>
          <p:nvSpPr>
            <p:cNvPr id="41" name="Rectangle 12"/>
            <p:cNvSpPr>
              <a:spLocks noChangeArrowheads="1"/>
            </p:cNvSpPr>
            <p:nvPr/>
          </p:nvSpPr>
          <p:spPr bwMode="auto">
            <a:xfrm>
              <a:off x="1584" y="192"/>
              <a:ext cx="384" cy="384"/>
            </a:xfrm>
            <a:prstGeom prst="rect">
              <a:avLst/>
            </a:prstGeom>
            <a:solidFill>
              <a:srgbClr val="FFFF66"/>
            </a:solidFill>
            <a:ln w="9525">
              <a:solidFill>
                <a:schemeClr val="tx1"/>
              </a:solidFill>
              <a:miter lim="800000"/>
              <a:headEnd/>
              <a:tailEnd/>
            </a:ln>
          </p:spPr>
          <p:txBody>
            <a:bodyPr wrap="none" anchor="ctr"/>
            <a:lstStyle/>
            <a:p>
              <a:endParaRPr lang="nl-NL"/>
            </a:p>
          </p:txBody>
        </p:sp>
        <p:sp>
          <p:nvSpPr>
            <p:cNvPr id="42" name="Rectangle 13"/>
            <p:cNvSpPr>
              <a:spLocks noChangeArrowheads="1"/>
            </p:cNvSpPr>
            <p:nvPr/>
          </p:nvSpPr>
          <p:spPr bwMode="auto">
            <a:xfrm>
              <a:off x="1584" y="768"/>
              <a:ext cx="384" cy="384"/>
            </a:xfrm>
            <a:prstGeom prst="rect">
              <a:avLst/>
            </a:prstGeom>
            <a:solidFill>
              <a:srgbClr val="FFFF66"/>
            </a:solidFill>
            <a:ln w="9525">
              <a:solidFill>
                <a:schemeClr val="tx1"/>
              </a:solidFill>
              <a:miter lim="800000"/>
              <a:headEnd/>
              <a:tailEnd/>
            </a:ln>
          </p:spPr>
          <p:txBody>
            <a:bodyPr wrap="none" anchor="ctr"/>
            <a:lstStyle/>
            <a:p>
              <a:endParaRPr lang="nl-NL"/>
            </a:p>
          </p:txBody>
        </p:sp>
        <p:sp>
          <p:nvSpPr>
            <p:cNvPr id="43" name="Rectangle 14"/>
            <p:cNvSpPr>
              <a:spLocks noChangeArrowheads="1"/>
            </p:cNvSpPr>
            <p:nvPr/>
          </p:nvSpPr>
          <p:spPr bwMode="auto">
            <a:xfrm>
              <a:off x="1584" y="1344"/>
              <a:ext cx="384" cy="384"/>
            </a:xfrm>
            <a:prstGeom prst="rect">
              <a:avLst/>
            </a:prstGeom>
            <a:solidFill>
              <a:srgbClr val="FFFF66"/>
            </a:solidFill>
            <a:ln w="9525">
              <a:solidFill>
                <a:schemeClr val="tx1"/>
              </a:solidFill>
              <a:miter lim="800000"/>
              <a:headEnd/>
              <a:tailEnd/>
            </a:ln>
          </p:spPr>
          <p:txBody>
            <a:bodyPr wrap="none" anchor="ctr"/>
            <a:lstStyle/>
            <a:p>
              <a:endParaRPr lang="nl-NL"/>
            </a:p>
          </p:txBody>
        </p:sp>
      </p:grpSp>
      <p:sp>
        <p:nvSpPr>
          <p:cNvPr id="44" name="Rectangle 15"/>
          <p:cNvSpPr>
            <a:spLocks noChangeArrowheads="1"/>
          </p:cNvSpPr>
          <p:nvPr/>
        </p:nvSpPr>
        <p:spPr bwMode="auto">
          <a:xfrm>
            <a:off x="6410325" y="3619500"/>
            <a:ext cx="876300" cy="874713"/>
          </a:xfrm>
          <a:prstGeom prst="rect">
            <a:avLst/>
          </a:prstGeom>
          <a:solidFill>
            <a:srgbClr val="FFFF66"/>
          </a:solidFill>
          <a:ln w="9525">
            <a:solidFill>
              <a:schemeClr val="tx1"/>
            </a:solidFill>
            <a:miter lim="800000"/>
            <a:headEnd/>
            <a:tailEnd/>
          </a:ln>
        </p:spPr>
        <p:txBody>
          <a:bodyPr wrap="none" anchor="ctr"/>
          <a:lstStyle/>
          <a:p>
            <a:endParaRPr lang="nl-NL"/>
          </a:p>
        </p:txBody>
      </p:sp>
      <p:sp>
        <p:nvSpPr>
          <p:cNvPr id="45" name="Freeform 16"/>
          <p:cNvSpPr>
            <a:spLocks/>
          </p:cNvSpPr>
          <p:nvPr/>
        </p:nvSpPr>
        <p:spPr bwMode="auto">
          <a:xfrm>
            <a:off x="4876800" y="2090738"/>
            <a:ext cx="1314450" cy="1309687"/>
          </a:xfrm>
          <a:custGeom>
            <a:avLst/>
            <a:gdLst>
              <a:gd name="T0" fmla="*/ 680 w 680"/>
              <a:gd name="T1" fmla="*/ 0 h 680"/>
              <a:gd name="T2" fmla="*/ 680 w 680"/>
              <a:gd name="T3" fmla="*/ 680 h 680"/>
              <a:gd name="T4" fmla="*/ 0 w 680"/>
              <a:gd name="T5" fmla="*/ 680 h 680"/>
              <a:gd name="T6" fmla="*/ 0 60000 65536"/>
              <a:gd name="T7" fmla="*/ 0 60000 65536"/>
              <a:gd name="T8" fmla="*/ 0 60000 65536"/>
              <a:gd name="T9" fmla="*/ 0 w 680"/>
              <a:gd name="T10" fmla="*/ 0 h 680"/>
              <a:gd name="T11" fmla="*/ 680 w 680"/>
              <a:gd name="T12" fmla="*/ 680 h 680"/>
            </a:gdLst>
            <a:ahLst/>
            <a:cxnLst>
              <a:cxn ang="T6">
                <a:pos x="T0" y="T1"/>
              </a:cxn>
              <a:cxn ang="T7">
                <a:pos x="T2" y="T3"/>
              </a:cxn>
              <a:cxn ang="T8">
                <a:pos x="T4" y="T5"/>
              </a:cxn>
            </a:cxnLst>
            <a:rect l="T9" t="T10" r="T11" b="T12"/>
            <a:pathLst>
              <a:path w="680" h="680">
                <a:moveTo>
                  <a:pt x="680" y="0"/>
                </a:moveTo>
                <a:lnTo>
                  <a:pt x="680" y="680"/>
                </a:lnTo>
                <a:lnTo>
                  <a:pt x="0" y="680"/>
                </a:lnTo>
              </a:path>
            </a:pathLst>
          </a:custGeom>
          <a:noFill/>
          <a:ln w="50800">
            <a:solidFill>
              <a:srgbClr val="993300"/>
            </a:solidFill>
            <a:round/>
            <a:headEnd/>
            <a:tailEnd/>
          </a:ln>
        </p:spPr>
        <p:txBody>
          <a:bodyPr/>
          <a:lstStyle/>
          <a:p>
            <a:endParaRPr lang="nl-NL"/>
          </a:p>
        </p:txBody>
      </p:sp>
      <p:sp>
        <p:nvSpPr>
          <p:cNvPr id="46" name="Freeform 17"/>
          <p:cNvSpPr>
            <a:spLocks/>
          </p:cNvSpPr>
          <p:nvPr/>
        </p:nvSpPr>
        <p:spPr bwMode="auto">
          <a:xfrm flipH="1">
            <a:off x="7504113" y="2090738"/>
            <a:ext cx="1314450" cy="1309687"/>
          </a:xfrm>
          <a:custGeom>
            <a:avLst/>
            <a:gdLst>
              <a:gd name="T0" fmla="*/ 680 w 680"/>
              <a:gd name="T1" fmla="*/ 0 h 680"/>
              <a:gd name="T2" fmla="*/ 680 w 680"/>
              <a:gd name="T3" fmla="*/ 680 h 680"/>
              <a:gd name="T4" fmla="*/ 0 w 680"/>
              <a:gd name="T5" fmla="*/ 680 h 680"/>
              <a:gd name="T6" fmla="*/ 0 60000 65536"/>
              <a:gd name="T7" fmla="*/ 0 60000 65536"/>
              <a:gd name="T8" fmla="*/ 0 60000 65536"/>
              <a:gd name="T9" fmla="*/ 0 w 680"/>
              <a:gd name="T10" fmla="*/ 0 h 680"/>
              <a:gd name="T11" fmla="*/ 680 w 680"/>
              <a:gd name="T12" fmla="*/ 680 h 680"/>
            </a:gdLst>
            <a:ahLst/>
            <a:cxnLst>
              <a:cxn ang="T6">
                <a:pos x="T0" y="T1"/>
              </a:cxn>
              <a:cxn ang="T7">
                <a:pos x="T2" y="T3"/>
              </a:cxn>
              <a:cxn ang="T8">
                <a:pos x="T4" y="T5"/>
              </a:cxn>
            </a:cxnLst>
            <a:rect l="T9" t="T10" r="T11" b="T12"/>
            <a:pathLst>
              <a:path w="680" h="680">
                <a:moveTo>
                  <a:pt x="680" y="0"/>
                </a:moveTo>
                <a:lnTo>
                  <a:pt x="680" y="680"/>
                </a:lnTo>
                <a:lnTo>
                  <a:pt x="0" y="680"/>
                </a:lnTo>
              </a:path>
            </a:pathLst>
          </a:custGeom>
          <a:noFill/>
          <a:ln w="50800">
            <a:solidFill>
              <a:srgbClr val="993300"/>
            </a:solidFill>
            <a:round/>
            <a:headEnd/>
            <a:tailEnd/>
          </a:ln>
        </p:spPr>
        <p:txBody>
          <a:bodyPr/>
          <a:lstStyle/>
          <a:p>
            <a:endParaRPr lang="nl-NL"/>
          </a:p>
        </p:txBody>
      </p:sp>
      <p:sp>
        <p:nvSpPr>
          <p:cNvPr id="47" name="Freeform 18"/>
          <p:cNvSpPr>
            <a:spLocks/>
          </p:cNvSpPr>
          <p:nvPr/>
        </p:nvSpPr>
        <p:spPr bwMode="auto">
          <a:xfrm flipV="1">
            <a:off x="4876800" y="4711700"/>
            <a:ext cx="1314450" cy="1309688"/>
          </a:xfrm>
          <a:custGeom>
            <a:avLst/>
            <a:gdLst>
              <a:gd name="T0" fmla="*/ 680 w 680"/>
              <a:gd name="T1" fmla="*/ 0 h 680"/>
              <a:gd name="T2" fmla="*/ 680 w 680"/>
              <a:gd name="T3" fmla="*/ 680 h 680"/>
              <a:gd name="T4" fmla="*/ 0 w 680"/>
              <a:gd name="T5" fmla="*/ 680 h 680"/>
              <a:gd name="T6" fmla="*/ 0 60000 65536"/>
              <a:gd name="T7" fmla="*/ 0 60000 65536"/>
              <a:gd name="T8" fmla="*/ 0 60000 65536"/>
              <a:gd name="T9" fmla="*/ 0 w 680"/>
              <a:gd name="T10" fmla="*/ 0 h 680"/>
              <a:gd name="T11" fmla="*/ 680 w 680"/>
              <a:gd name="T12" fmla="*/ 680 h 680"/>
            </a:gdLst>
            <a:ahLst/>
            <a:cxnLst>
              <a:cxn ang="T6">
                <a:pos x="T0" y="T1"/>
              </a:cxn>
              <a:cxn ang="T7">
                <a:pos x="T2" y="T3"/>
              </a:cxn>
              <a:cxn ang="T8">
                <a:pos x="T4" y="T5"/>
              </a:cxn>
            </a:cxnLst>
            <a:rect l="T9" t="T10" r="T11" b="T12"/>
            <a:pathLst>
              <a:path w="680" h="680">
                <a:moveTo>
                  <a:pt x="680" y="0"/>
                </a:moveTo>
                <a:lnTo>
                  <a:pt x="680" y="680"/>
                </a:lnTo>
                <a:lnTo>
                  <a:pt x="0" y="680"/>
                </a:lnTo>
              </a:path>
            </a:pathLst>
          </a:custGeom>
          <a:noFill/>
          <a:ln w="50800">
            <a:solidFill>
              <a:srgbClr val="993300"/>
            </a:solidFill>
            <a:round/>
            <a:headEnd/>
            <a:tailEnd/>
          </a:ln>
        </p:spPr>
        <p:txBody>
          <a:bodyPr/>
          <a:lstStyle/>
          <a:p>
            <a:endParaRPr lang="nl-NL"/>
          </a:p>
        </p:txBody>
      </p:sp>
      <p:sp>
        <p:nvSpPr>
          <p:cNvPr id="48" name="Freeform 19"/>
          <p:cNvSpPr>
            <a:spLocks/>
          </p:cNvSpPr>
          <p:nvPr/>
        </p:nvSpPr>
        <p:spPr bwMode="auto">
          <a:xfrm flipH="1" flipV="1">
            <a:off x="7504113" y="4711700"/>
            <a:ext cx="1314450" cy="1309688"/>
          </a:xfrm>
          <a:custGeom>
            <a:avLst/>
            <a:gdLst>
              <a:gd name="T0" fmla="*/ 680 w 680"/>
              <a:gd name="T1" fmla="*/ 0 h 680"/>
              <a:gd name="T2" fmla="*/ 680 w 680"/>
              <a:gd name="T3" fmla="*/ 680 h 680"/>
              <a:gd name="T4" fmla="*/ 0 w 680"/>
              <a:gd name="T5" fmla="*/ 680 h 680"/>
              <a:gd name="T6" fmla="*/ 0 60000 65536"/>
              <a:gd name="T7" fmla="*/ 0 60000 65536"/>
              <a:gd name="T8" fmla="*/ 0 60000 65536"/>
              <a:gd name="T9" fmla="*/ 0 w 680"/>
              <a:gd name="T10" fmla="*/ 0 h 680"/>
              <a:gd name="T11" fmla="*/ 680 w 680"/>
              <a:gd name="T12" fmla="*/ 680 h 680"/>
            </a:gdLst>
            <a:ahLst/>
            <a:cxnLst>
              <a:cxn ang="T6">
                <a:pos x="T0" y="T1"/>
              </a:cxn>
              <a:cxn ang="T7">
                <a:pos x="T2" y="T3"/>
              </a:cxn>
              <a:cxn ang="T8">
                <a:pos x="T4" y="T5"/>
              </a:cxn>
            </a:cxnLst>
            <a:rect l="T9" t="T10" r="T11" b="T12"/>
            <a:pathLst>
              <a:path w="680" h="680">
                <a:moveTo>
                  <a:pt x="680" y="0"/>
                </a:moveTo>
                <a:lnTo>
                  <a:pt x="680" y="680"/>
                </a:lnTo>
                <a:lnTo>
                  <a:pt x="0" y="680"/>
                </a:lnTo>
              </a:path>
            </a:pathLst>
          </a:custGeom>
          <a:noFill/>
          <a:ln w="50800">
            <a:solidFill>
              <a:srgbClr val="993300"/>
            </a:solidFill>
            <a:round/>
            <a:headEnd/>
            <a:tailEnd/>
          </a:ln>
        </p:spPr>
        <p:txBody>
          <a:bodyPr/>
          <a:lstStyle/>
          <a:p>
            <a:endParaRPr lang="nl-NL"/>
          </a:p>
        </p:txBody>
      </p:sp>
      <p:sp>
        <p:nvSpPr>
          <p:cNvPr id="49" name="Freeform 20"/>
          <p:cNvSpPr>
            <a:spLocks/>
          </p:cNvSpPr>
          <p:nvPr/>
        </p:nvSpPr>
        <p:spPr bwMode="auto">
          <a:xfrm>
            <a:off x="4876800" y="2090738"/>
            <a:ext cx="3943350" cy="3930650"/>
          </a:xfrm>
          <a:custGeom>
            <a:avLst/>
            <a:gdLst>
              <a:gd name="T0" fmla="*/ 681 w 2041"/>
              <a:gd name="T1" fmla="*/ 0 h 2041"/>
              <a:gd name="T2" fmla="*/ 681 w 2041"/>
              <a:gd name="T3" fmla="*/ 680 h 2041"/>
              <a:gd name="T4" fmla="*/ 0 w 2041"/>
              <a:gd name="T5" fmla="*/ 680 h 2041"/>
              <a:gd name="T6" fmla="*/ 0 w 2041"/>
              <a:gd name="T7" fmla="*/ 1361 h 2041"/>
              <a:gd name="T8" fmla="*/ 681 w 2041"/>
              <a:gd name="T9" fmla="*/ 1361 h 2041"/>
              <a:gd name="T10" fmla="*/ 681 w 2041"/>
              <a:gd name="T11" fmla="*/ 2041 h 2041"/>
              <a:gd name="T12" fmla="*/ 1361 w 2041"/>
              <a:gd name="T13" fmla="*/ 2041 h 2041"/>
              <a:gd name="T14" fmla="*/ 1361 w 2041"/>
              <a:gd name="T15" fmla="*/ 1361 h 2041"/>
              <a:gd name="T16" fmla="*/ 2041 w 2041"/>
              <a:gd name="T17" fmla="*/ 1361 h 2041"/>
              <a:gd name="T18" fmla="*/ 2041 w 2041"/>
              <a:gd name="T19" fmla="*/ 680 h 2041"/>
              <a:gd name="T20" fmla="*/ 1361 w 2041"/>
              <a:gd name="T21" fmla="*/ 680 h 2041"/>
              <a:gd name="T22" fmla="*/ 1361 w 2041"/>
              <a:gd name="T23" fmla="*/ 0 h 2041"/>
              <a:gd name="T24" fmla="*/ 681 w 2041"/>
              <a:gd name="T25" fmla="*/ 0 h 204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041"/>
              <a:gd name="T40" fmla="*/ 0 h 2041"/>
              <a:gd name="T41" fmla="*/ 2041 w 2041"/>
              <a:gd name="T42" fmla="*/ 2041 h 204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041" h="2041">
                <a:moveTo>
                  <a:pt x="681" y="0"/>
                </a:moveTo>
                <a:lnTo>
                  <a:pt x="681" y="680"/>
                </a:lnTo>
                <a:lnTo>
                  <a:pt x="0" y="680"/>
                </a:lnTo>
                <a:lnTo>
                  <a:pt x="0" y="1361"/>
                </a:lnTo>
                <a:lnTo>
                  <a:pt x="681" y="1361"/>
                </a:lnTo>
                <a:lnTo>
                  <a:pt x="681" y="2041"/>
                </a:lnTo>
                <a:lnTo>
                  <a:pt x="1361" y="2041"/>
                </a:lnTo>
                <a:lnTo>
                  <a:pt x="1361" y="1361"/>
                </a:lnTo>
                <a:lnTo>
                  <a:pt x="2041" y="1361"/>
                </a:lnTo>
                <a:lnTo>
                  <a:pt x="2041" y="680"/>
                </a:lnTo>
                <a:lnTo>
                  <a:pt x="1361" y="680"/>
                </a:lnTo>
                <a:lnTo>
                  <a:pt x="1361" y="0"/>
                </a:lnTo>
                <a:lnTo>
                  <a:pt x="681" y="0"/>
                </a:lnTo>
                <a:close/>
              </a:path>
            </a:pathLst>
          </a:custGeom>
          <a:solidFill>
            <a:srgbClr val="CC6600">
              <a:alpha val="50195"/>
            </a:srgbClr>
          </a:solidFill>
          <a:ln w="9525">
            <a:solidFill>
              <a:schemeClr val="tx1"/>
            </a:solidFill>
            <a:round/>
            <a:headEnd/>
            <a:tailEnd/>
          </a:ln>
        </p:spPr>
        <p:txBody>
          <a:bodyPr/>
          <a:lstStyle/>
          <a:p>
            <a:endParaRPr lang="nl-NL"/>
          </a:p>
        </p:txBody>
      </p:sp>
      <p:sp>
        <p:nvSpPr>
          <p:cNvPr id="50" name="Oval 21"/>
          <p:cNvSpPr>
            <a:spLocks noChangeArrowheads="1"/>
          </p:cNvSpPr>
          <p:nvPr/>
        </p:nvSpPr>
        <p:spPr bwMode="auto">
          <a:xfrm>
            <a:off x="6191250" y="3400425"/>
            <a:ext cx="1312863" cy="1309688"/>
          </a:xfrm>
          <a:prstGeom prst="ellipse">
            <a:avLst/>
          </a:prstGeom>
          <a:solidFill>
            <a:srgbClr val="FFFF66"/>
          </a:solidFill>
          <a:ln w="9525">
            <a:solidFill>
              <a:schemeClr val="tx1"/>
            </a:solidFill>
            <a:round/>
            <a:headEnd/>
            <a:tailEnd/>
          </a:ln>
        </p:spPr>
        <p:txBody>
          <a:bodyPr wrap="none" anchor="ctr"/>
          <a:lstStyle/>
          <a:p>
            <a:pPr algn="ctr"/>
            <a:r>
              <a:rPr lang="en-GB" sz="2000">
                <a:latin typeface="Times New Roman" pitchFamily="18" charset="0"/>
              </a:rPr>
              <a:t>Informatie-</a:t>
            </a:r>
            <a:br>
              <a:rPr lang="en-GB" sz="2000">
                <a:latin typeface="Times New Roman" pitchFamily="18" charset="0"/>
              </a:rPr>
            </a:br>
            <a:r>
              <a:rPr lang="en-GB" sz="2000">
                <a:latin typeface="Times New Roman" pitchFamily="18" charset="0"/>
              </a:rPr>
              <a:t>manager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30"/>
                                        </p:tgtEl>
                                        <p:attrNameLst>
                                          <p:attrName>style.visibility</p:attrName>
                                        </p:attrNameLst>
                                      </p:cBhvr>
                                      <p:to>
                                        <p:strVal val="visible"/>
                                      </p:to>
                                    </p:set>
                                    <p:animEffect transition="in" filter="checkerboard(across)">
                                      <p:cBhvr>
                                        <p:cTn id="13" dur="1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50"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Titel 15"/>
          <p:cNvSpPr>
            <a:spLocks noGrp="1"/>
          </p:cNvSpPr>
          <p:nvPr>
            <p:ph type="title"/>
          </p:nvPr>
        </p:nvSpPr>
        <p:spPr/>
        <p:txBody>
          <a:bodyPr>
            <a:normAutofit fontScale="90000"/>
          </a:bodyPr>
          <a:lstStyle/>
          <a:p>
            <a:r>
              <a:rPr lang="en-US" dirty="0" smtClean="0"/>
              <a:t>IM </a:t>
            </a:r>
            <a:r>
              <a:rPr lang="en-US" dirty="0" err="1" smtClean="0"/>
              <a:t>leidt</a:t>
            </a:r>
            <a:r>
              <a:rPr lang="en-US" dirty="0" smtClean="0"/>
              <a:t> op </a:t>
            </a:r>
            <a:r>
              <a:rPr lang="en-US" dirty="0" err="1" smtClean="0"/>
              <a:t>voor</a:t>
            </a:r>
            <a:r>
              <a:rPr lang="en-US" dirty="0" smtClean="0"/>
              <a:t> (8) </a:t>
            </a:r>
            <a:r>
              <a:rPr lang="en-US" dirty="0" err="1" smtClean="0"/>
              <a:t>informatiemanagement</a:t>
            </a:r>
            <a:r>
              <a:rPr lang="en-US" dirty="0" smtClean="0"/>
              <a:t> </a:t>
            </a:r>
            <a:r>
              <a:rPr lang="en-US" dirty="0" err="1" smtClean="0"/>
              <a:t>rollen</a:t>
            </a:r>
            <a:endParaRPr lang="nl-NL" dirty="0"/>
          </a:p>
        </p:txBody>
      </p:sp>
      <p:cxnSp>
        <p:nvCxnSpPr>
          <p:cNvPr id="9" name="Rechte verbindingslijn 8"/>
          <p:cNvCxnSpPr/>
          <p:nvPr/>
        </p:nvCxnSpPr>
        <p:spPr>
          <a:xfrm>
            <a:off x="0" y="1428736"/>
            <a:ext cx="91440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8" name="Picture 4" descr="G:\Blok B30 Implementatie services UPB\Atos origin\Logo's\IM%20Logo.jpg"/>
          <p:cNvPicPr>
            <a:picLocks noChangeAspect="1" noChangeArrowheads="1"/>
          </p:cNvPicPr>
          <p:nvPr/>
        </p:nvPicPr>
        <p:blipFill>
          <a:blip r:embed="rId3" cstate="print"/>
          <a:stretch>
            <a:fillRect/>
          </a:stretch>
        </p:blipFill>
        <p:spPr bwMode="auto">
          <a:xfrm>
            <a:off x="7812360" y="260648"/>
            <a:ext cx="1062232" cy="972314"/>
          </a:xfrm>
          <a:prstGeom prst="rect">
            <a:avLst/>
          </a:prstGeom>
          <a:noFill/>
        </p:spPr>
      </p:pic>
      <p:pic>
        <p:nvPicPr>
          <p:cNvPr id="2050" name="Picture 2"/>
          <p:cNvPicPr>
            <a:picLocks noChangeAspect="1" noChangeArrowheads="1"/>
          </p:cNvPicPr>
          <p:nvPr/>
        </p:nvPicPr>
        <p:blipFill>
          <a:blip r:embed="rId4" cstate="print"/>
          <a:srcRect/>
          <a:stretch>
            <a:fillRect/>
          </a:stretch>
        </p:blipFill>
        <p:spPr bwMode="auto">
          <a:xfrm>
            <a:off x="539552" y="1700808"/>
            <a:ext cx="1396752" cy="1396752"/>
          </a:xfrm>
          <a:prstGeom prst="rect">
            <a:avLst/>
          </a:prstGeom>
          <a:noFill/>
          <a:ln w="9525">
            <a:noFill/>
            <a:miter lim="800000"/>
            <a:headEnd/>
            <a:tailEnd/>
          </a:ln>
          <a:effectLst/>
        </p:spPr>
      </p:pic>
      <p:pic>
        <p:nvPicPr>
          <p:cNvPr id="2051" name="Picture 3"/>
          <p:cNvPicPr>
            <a:picLocks noChangeAspect="1" noChangeArrowheads="1"/>
          </p:cNvPicPr>
          <p:nvPr/>
        </p:nvPicPr>
        <p:blipFill>
          <a:blip r:embed="rId5" cstate="print"/>
          <a:srcRect/>
          <a:stretch>
            <a:fillRect/>
          </a:stretch>
        </p:blipFill>
        <p:spPr bwMode="auto">
          <a:xfrm>
            <a:off x="2699792" y="1700808"/>
            <a:ext cx="1325952" cy="1377597"/>
          </a:xfrm>
          <a:prstGeom prst="rect">
            <a:avLst/>
          </a:prstGeom>
          <a:noFill/>
          <a:ln w="9525">
            <a:noFill/>
            <a:miter lim="800000"/>
            <a:headEnd/>
            <a:tailEnd/>
          </a:ln>
          <a:effectLst/>
        </p:spPr>
      </p:pic>
      <p:pic>
        <p:nvPicPr>
          <p:cNvPr id="2052" name="Picture 4"/>
          <p:cNvPicPr>
            <a:picLocks noChangeAspect="1" noChangeArrowheads="1"/>
          </p:cNvPicPr>
          <p:nvPr/>
        </p:nvPicPr>
        <p:blipFill>
          <a:blip r:embed="rId6" cstate="print"/>
          <a:srcRect/>
          <a:stretch>
            <a:fillRect/>
          </a:stretch>
        </p:blipFill>
        <p:spPr bwMode="auto">
          <a:xfrm>
            <a:off x="4860032" y="1700808"/>
            <a:ext cx="1368309" cy="1371292"/>
          </a:xfrm>
          <a:prstGeom prst="rect">
            <a:avLst/>
          </a:prstGeom>
          <a:noFill/>
          <a:ln w="9525">
            <a:noFill/>
            <a:miter lim="800000"/>
            <a:headEnd/>
            <a:tailEnd/>
          </a:ln>
          <a:effectLst/>
        </p:spPr>
      </p:pic>
      <p:pic>
        <p:nvPicPr>
          <p:cNvPr id="2053" name="Picture 5"/>
          <p:cNvPicPr>
            <a:picLocks noChangeAspect="1" noChangeArrowheads="1"/>
          </p:cNvPicPr>
          <p:nvPr/>
        </p:nvPicPr>
        <p:blipFill>
          <a:blip r:embed="rId7" cstate="print"/>
          <a:srcRect/>
          <a:stretch>
            <a:fillRect/>
          </a:stretch>
        </p:blipFill>
        <p:spPr bwMode="auto">
          <a:xfrm>
            <a:off x="7020272" y="1772816"/>
            <a:ext cx="1368152" cy="1325042"/>
          </a:xfrm>
          <a:prstGeom prst="rect">
            <a:avLst/>
          </a:prstGeom>
          <a:noFill/>
          <a:ln w="9525">
            <a:noFill/>
            <a:miter lim="800000"/>
            <a:headEnd/>
            <a:tailEnd/>
          </a:ln>
          <a:effectLst/>
        </p:spPr>
      </p:pic>
      <p:sp>
        <p:nvSpPr>
          <p:cNvPr id="292" name="Tekstvak 291"/>
          <p:cNvSpPr txBox="1"/>
          <p:nvPr/>
        </p:nvSpPr>
        <p:spPr>
          <a:xfrm>
            <a:off x="179512" y="3356992"/>
            <a:ext cx="2376264" cy="338554"/>
          </a:xfrm>
          <a:prstGeom prst="rect">
            <a:avLst/>
          </a:prstGeom>
          <a:noFill/>
        </p:spPr>
        <p:txBody>
          <a:bodyPr wrap="square" rtlCol="0">
            <a:spAutoFit/>
          </a:bodyPr>
          <a:lstStyle/>
          <a:p>
            <a:r>
              <a:rPr lang="en-US" sz="1600" b="1" dirty="0" smtClean="0"/>
              <a:t>ICT partner in </a:t>
            </a:r>
            <a:r>
              <a:rPr lang="en-US" sz="1600" b="1" dirty="0" err="1" smtClean="0"/>
              <a:t>strategie</a:t>
            </a:r>
            <a:endParaRPr lang="nl-NL" sz="1600" b="1" dirty="0"/>
          </a:p>
        </p:txBody>
      </p:sp>
      <p:sp>
        <p:nvSpPr>
          <p:cNvPr id="307" name="Tekstvak 306"/>
          <p:cNvSpPr txBox="1"/>
          <p:nvPr/>
        </p:nvSpPr>
        <p:spPr>
          <a:xfrm>
            <a:off x="6516216" y="3356992"/>
            <a:ext cx="2520280" cy="338554"/>
          </a:xfrm>
          <a:prstGeom prst="rect">
            <a:avLst/>
          </a:prstGeom>
          <a:noFill/>
        </p:spPr>
        <p:txBody>
          <a:bodyPr wrap="square" rtlCol="0">
            <a:spAutoFit/>
          </a:bodyPr>
          <a:lstStyle/>
          <a:p>
            <a:r>
              <a:rPr lang="en-US" sz="1600" b="1" dirty="0" smtClean="0"/>
              <a:t>Manager ICT-</a:t>
            </a:r>
            <a:r>
              <a:rPr lang="en-US" sz="1600" b="1" dirty="0" err="1" smtClean="0"/>
              <a:t>voorzieningen</a:t>
            </a:r>
            <a:endParaRPr lang="nl-NL" sz="1600" b="1" dirty="0"/>
          </a:p>
        </p:txBody>
      </p:sp>
      <p:sp>
        <p:nvSpPr>
          <p:cNvPr id="308" name="Tekstvak 307"/>
          <p:cNvSpPr txBox="1"/>
          <p:nvPr/>
        </p:nvSpPr>
        <p:spPr>
          <a:xfrm>
            <a:off x="2339752" y="3356992"/>
            <a:ext cx="2376264" cy="338554"/>
          </a:xfrm>
          <a:prstGeom prst="rect">
            <a:avLst/>
          </a:prstGeom>
          <a:noFill/>
        </p:spPr>
        <p:txBody>
          <a:bodyPr wrap="square" rtlCol="0">
            <a:spAutoFit/>
          </a:bodyPr>
          <a:lstStyle/>
          <a:p>
            <a:r>
              <a:rPr lang="en-US" sz="1600" b="1" dirty="0" err="1" smtClean="0"/>
              <a:t>Informatiebeleidsmaker</a:t>
            </a:r>
            <a:endParaRPr lang="nl-NL" sz="1600" b="1" dirty="0"/>
          </a:p>
        </p:txBody>
      </p:sp>
      <p:sp>
        <p:nvSpPr>
          <p:cNvPr id="309" name="Tekstvak 308"/>
          <p:cNvSpPr txBox="1"/>
          <p:nvPr/>
        </p:nvSpPr>
        <p:spPr>
          <a:xfrm>
            <a:off x="4716016" y="3356992"/>
            <a:ext cx="1728192" cy="338554"/>
          </a:xfrm>
          <a:prstGeom prst="rect">
            <a:avLst/>
          </a:prstGeom>
          <a:noFill/>
        </p:spPr>
        <p:txBody>
          <a:bodyPr wrap="square" rtlCol="0">
            <a:spAutoFit/>
          </a:bodyPr>
          <a:lstStyle/>
          <a:p>
            <a:r>
              <a:rPr lang="en-US" sz="1600" b="1" dirty="0" smtClean="0"/>
              <a:t>ICT </a:t>
            </a:r>
            <a:r>
              <a:rPr lang="en-US" sz="1600" b="1" dirty="0" err="1" smtClean="0"/>
              <a:t>trendwatcher</a:t>
            </a:r>
            <a:endParaRPr lang="nl-NL" sz="1600" b="1" dirty="0"/>
          </a:p>
        </p:txBody>
      </p:sp>
      <p:sp>
        <p:nvSpPr>
          <p:cNvPr id="310" name="Tekstvak 309"/>
          <p:cNvSpPr txBox="1"/>
          <p:nvPr/>
        </p:nvSpPr>
        <p:spPr>
          <a:xfrm>
            <a:off x="395536" y="6381328"/>
            <a:ext cx="1872208" cy="338554"/>
          </a:xfrm>
          <a:prstGeom prst="rect">
            <a:avLst/>
          </a:prstGeom>
          <a:noFill/>
        </p:spPr>
        <p:txBody>
          <a:bodyPr wrap="square" rtlCol="0">
            <a:spAutoFit/>
          </a:bodyPr>
          <a:lstStyle/>
          <a:p>
            <a:r>
              <a:rPr lang="en-US" sz="1600" b="1" dirty="0" err="1" smtClean="0"/>
              <a:t>Alignmentmanager</a:t>
            </a:r>
            <a:endParaRPr lang="nl-NL" sz="1600" b="1" dirty="0"/>
          </a:p>
        </p:txBody>
      </p:sp>
      <p:sp>
        <p:nvSpPr>
          <p:cNvPr id="311" name="Tekstvak 310"/>
          <p:cNvSpPr txBox="1"/>
          <p:nvPr/>
        </p:nvSpPr>
        <p:spPr>
          <a:xfrm>
            <a:off x="6876256" y="6381328"/>
            <a:ext cx="2016224" cy="338554"/>
          </a:xfrm>
          <a:prstGeom prst="rect">
            <a:avLst/>
          </a:prstGeom>
          <a:noFill/>
        </p:spPr>
        <p:txBody>
          <a:bodyPr wrap="square" rtlCol="0">
            <a:spAutoFit/>
          </a:bodyPr>
          <a:lstStyle/>
          <a:p>
            <a:r>
              <a:rPr lang="nl-NL" sz="1600" b="1" dirty="0" smtClean="0"/>
              <a:t>Applicatiemanager</a:t>
            </a:r>
            <a:endParaRPr lang="nl-NL" sz="1600" b="1" dirty="0"/>
          </a:p>
        </p:txBody>
      </p:sp>
      <p:sp>
        <p:nvSpPr>
          <p:cNvPr id="312" name="Tekstvak 311"/>
          <p:cNvSpPr txBox="1"/>
          <p:nvPr/>
        </p:nvSpPr>
        <p:spPr>
          <a:xfrm>
            <a:off x="2627784" y="6381328"/>
            <a:ext cx="1656184" cy="338554"/>
          </a:xfrm>
          <a:prstGeom prst="rect">
            <a:avLst/>
          </a:prstGeom>
          <a:noFill/>
        </p:spPr>
        <p:txBody>
          <a:bodyPr wrap="square" rtlCol="0">
            <a:spAutoFit/>
          </a:bodyPr>
          <a:lstStyle/>
          <a:p>
            <a:r>
              <a:rPr lang="en-US" sz="1600" b="1" dirty="0" err="1" smtClean="0"/>
              <a:t>Businesspartner</a:t>
            </a:r>
            <a:endParaRPr lang="nl-NL" sz="1600" b="1" dirty="0"/>
          </a:p>
        </p:txBody>
      </p:sp>
      <p:sp>
        <p:nvSpPr>
          <p:cNvPr id="313" name="Tekstvak 312"/>
          <p:cNvSpPr txBox="1"/>
          <p:nvPr/>
        </p:nvSpPr>
        <p:spPr>
          <a:xfrm>
            <a:off x="4427984" y="6381328"/>
            <a:ext cx="2304256" cy="338554"/>
          </a:xfrm>
          <a:prstGeom prst="rect">
            <a:avLst/>
          </a:prstGeom>
          <a:noFill/>
        </p:spPr>
        <p:txBody>
          <a:bodyPr wrap="square" rtlCol="0">
            <a:spAutoFit/>
          </a:bodyPr>
          <a:lstStyle/>
          <a:p>
            <a:r>
              <a:rPr lang="en-US" sz="1600" b="1" dirty="0" err="1" smtClean="0"/>
              <a:t>Gebruikersondersteuner</a:t>
            </a:r>
            <a:endParaRPr lang="nl-NL" sz="1600" b="1" dirty="0"/>
          </a:p>
        </p:txBody>
      </p:sp>
      <p:pic>
        <p:nvPicPr>
          <p:cNvPr id="2054" name="Picture 6"/>
          <p:cNvPicPr>
            <a:picLocks noChangeAspect="1" noChangeArrowheads="1"/>
          </p:cNvPicPr>
          <p:nvPr/>
        </p:nvPicPr>
        <p:blipFill>
          <a:blip r:embed="rId8" cstate="print"/>
          <a:srcRect/>
          <a:stretch>
            <a:fillRect/>
          </a:stretch>
        </p:blipFill>
        <p:spPr bwMode="auto">
          <a:xfrm>
            <a:off x="539552" y="4797152"/>
            <a:ext cx="1369786" cy="1323727"/>
          </a:xfrm>
          <a:prstGeom prst="rect">
            <a:avLst/>
          </a:prstGeom>
          <a:noFill/>
          <a:ln w="9525">
            <a:noFill/>
            <a:miter lim="800000"/>
            <a:headEnd/>
            <a:tailEnd/>
          </a:ln>
          <a:effectLst/>
        </p:spPr>
      </p:pic>
      <p:pic>
        <p:nvPicPr>
          <p:cNvPr id="2055" name="Picture 7"/>
          <p:cNvPicPr>
            <a:picLocks noChangeAspect="1" noChangeArrowheads="1"/>
          </p:cNvPicPr>
          <p:nvPr/>
        </p:nvPicPr>
        <p:blipFill>
          <a:blip r:embed="rId9" cstate="print"/>
          <a:srcRect/>
          <a:stretch>
            <a:fillRect/>
          </a:stretch>
        </p:blipFill>
        <p:spPr bwMode="auto">
          <a:xfrm>
            <a:off x="2699792" y="4797152"/>
            <a:ext cx="1395331" cy="1392303"/>
          </a:xfrm>
          <a:prstGeom prst="rect">
            <a:avLst/>
          </a:prstGeom>
          <a:noFill/>
          <a:ln w="9525">
            <a:noFill/>
            <a:miter lim="800000"/>
            <a:headEnd/>
            <a:tailEnd/>
          </a:ln>
          <a:effectLst/>
        </p:spPr>
      </p:pic>
      <p:pic>
        <p:nvPicPr>
          <p:cNvPr id="2056" name="Picture 8"/>
          <p:cNvPicPr>
            <a:picLocks noChangeAspect="1" noChangeArrowheads="1"/>
          </p:cNvPicPr>
          <p:nvPr/>
        </p:nvPicPr>
        <p:blipFill>
          <a:blip r:embed="rId10" cstate="print"/>
          <a:srcRect/>
          <a:stretch>
            <a:fillRect/>
          </a:stretch>
        </p:blipFill>
        <p:spPr bwMode="auto">
          <a:xfrm>
            <a:off x="4860032" y="4797152"/>
            <a:ext cx="1368152" cy="1415863"/>
          </a:xfrm>
          <a:prstGeom prst="rect">
            <a:avLst/>
          </a:prstGeom>
          <a:noFill/>
          <a:ln w="9525">
            <a:noFill/>
            <a:miter lim="800000"/>
            <a:headEnd/>
            <a:tailEnd/>
          </a:ln>
          <a:effectLst/>
        </p:spPr>
      </p:pic>
      <p:pic>
        <p:nvPicPr>
          <p:cNvPr id="2057" name="Picture 9"/>
          <p:cNvPicPr>
            <a:picLocks noChangeAspect="1" noChangeArrowheads="1"/>
          </p:cNvPicPr>
          <p:nvPr/>
        </p:nvPicPr>
        <p:blipFill>
          <a:blip r:embed="rId11" cstate="print"/>
          <a:srcRect/>
          <a:stretch>
            <a:fillRect/>
          </a:stretch>
        </p:blipFill>
        <p:spPr bwMode="auto">
          <a:xfrm>
            <a:off x="7020272" y="4797152"/>
            <a:ext cx="1388814" cy="138881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Titel 15"/>
          <p:cNvSpPr>
            <a:spLocks noGrp="1"/>
          </p:cNvSpPr>
          <p:nvPr>
            <p:ph type="title"/>
          </p:nvPr>
        </p:nvSpPr>
        <p:spPr/>
        <p:txBody>
          <a:bodyPr/>
          <a:lstStyle/>
          <a:p>
            <a:r>
              <a:rPr lang="nl-NL" dirty="0" smtClean="0"/>
              <a:t>IM </a:t>
            </a:r>
            <a:r>
              <a:rPr lang="nl-NL" dirty="0" smtClean="0">
                <a:solidFill>
                  <a:srgbClr val="FF0000"/>
                </a:solidFill>
              </a:rPr>
              <a:t>functies</a:t>
            </a:r>
            <a:endParaRPr lang="nl-NL" dirty="0"/>
          </a:p>
        </p:txBody>
      </p:sp>
      <p:cxnSp>
        <p:nvCxnSpPr>
          <p:cNvPr id="9" name="Rechte verbindingslijn 8"/>
          <p:cNvCxnSpPr/>
          <p:nvPr/>
        </p:nvCxnSpPr>
        <p:spPr>
          <a:xfrm>
            <a:off x="0" y="1428736"/>
            <a:ext cx="91440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ijdelijke aanduiding voor inhoud 16"/>
          <p:cNvSpPr>
            <a:spLocks noGrp="1"/>
          </p:cNvSpPr>
          <p:nvPr>
            <p:ph idx="1"/>
          </p:nvPr>
        </p:nvSpPr>
        <p:spPr/>
        <p:txBody>
          <a:bodyPr>
            <a:normAutofit fontScale="92500" lnSpcReduction="20000"/>
          </a:bodyPr>
          <a:lstStyle/>
          <a:p>
            <a:r>
              <a:rPr lang="nl-NL" dirty="0" smtClean="0"/>
              <a:t>Informatieanalist</a:t>
            </a:r>
          </a:p>
          <a:p>
            <a:r>
              <a:rPr lang="en-US" dirty="0" smtClean="0"/>
              <a:t>Business </a:t>
            </a:r>
            <a:r>
              <a:rPr lang="en-US" dirty="0" err="1" smtClean="0"/>
              <a:t>analist</a:t>
            </a:r>
            <a:endParaRPr lang="nl-NL" dirty="0" smtClean="0"/>
          </a:p>
          <a:p>
            <a:r>
              <a:rPr lang="nl-NL" dirty="0" err="1" smtClean="0"/>
              <a:t>Contentmanager</a:t>
            </a:r>
            <a:endParaRPr lang="nl-NL" dirty="0" smtClean="0"/>
          </a:p>
          <a:p>
            <a:r>
              <a:rPr lang="nl-NL" dirty="0" smtClean="0"/>
              <a:t>Implementatiespecialist</a:t>
            </a:r>
          </a:p>
          <a:p>
            <a:r>
              <a:rPr lang="nl-NL" dirty="0" err="1" smtClean="0"/>
              <a:t>Informatie-architect</a:t>
            </a:r>
            <a:endParaRPr lang="nl-NL" dirty="0" smtClean="0"/>
          </a:p>
          <a:p>
            <a:r>
              <a:rPr lang="nl-NL" dirty="0" smtClean="0"/>
              <a:t>Informatiemanager</a:t>
            </a:r>
          </a:p>
          <a:p>
            <a:r>
              <a:rPr lang="nl-NL" dirty="0" smtClean="0"/>
              <a:t>…</a:t>
            </a:r>
          </a:p>
          <a:p>
            <a:pPr>
              <a:buNone/>
            </a:pPr>
            <a:endParaRPr lang="nl-NL" dirty="0" smtClean="0"/>
          </a:p>
          <a:p>
            <a:pPr>
              <a:buNone/>
            </a:pPr>
            <a:r>
              <a:rPr lang="nl-NL" dirty="0" smtClean="0"/>
              <a:t>(NB startfuncties !!)</a:t>
            </a:r>
          </a:p>
          <a:p>
            <a:pPr lvl="1"/>
            <a:endParaRPr lang="en-US" dirty="0" smtClean="0"/>
          </a:p>
          <a:p>
            <a:endParaRPr lang="en-US" dirty="0" smtClean="0"/>
          </a:p>
          <a:p>
            <a:endParaRPr lang="nl-NL" dirty="0" smtClean="0"/>
          </a:p>
        </p:txBody>
      </p:sp>
      <p:pic>
        <p:nvPicPr>
          <p:cNvPr id="18" name="Picture 4" descr="G:\Blok B30 Implementatie services UPB\Atos origin\Logo's\IM%20Logo.jpg"/>
          <p:cNvPicPr>
            <a:picLocks noChangeAspect="1" noChangeArrowheads="1"/>
          </p:cNvPicPr>
          <p:nvPr/>
        </p:nvPicPr>
        <p:blipFill>
          <a:blip r:embed="rId3" cstate="print"/>
          <a:stretch>
            <a:fillRect/>
          </a:stretch>
        </p:blipFill>
        <p:spPr bwMode="auto">
          <a:xfrm>
            <a:off x="7812360" y="260648"/>
            <a:ext cx="1062232" cy="972314"/>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1073</TotalTime>
  <Words>1148</Words>
  <Application>Microsoft Office PowerPoint</Application>
  <PresentationFormat>Diavoorstelling (4:3)</PresentationFormat>
  <Paragraphs>238</Paragraphs>
  <Slides>17</Slides>
  <Notes>15</Notes>
  <HiddenSlides>0</HiddenSlides>
  <MMClips>0</MMClips>
  <ScaleCrop>false</ScaleCrop>
  <HeadingPairs>
    <vt:vector size="4" baseType="variant">
      <vt:variant>
        <vt:lpstr>Thema</vt:lpstr>
      </vt:variant>
      <vt:variant>
        <vt:i4>1</vt:i4>
      </vt:variant>
      <vt:variant>
        <vt:lpstr>Diatitels</vt:lpstr>
      </vt:variant>
      <vt:variant>
        <vt:i4>17</vt:i4>
      </vt:variant>
    </vt:vector>
  </HeadingPairs>
  <TitlesOfParts>
    <vt:vector size="18" baseType="lpstr">
      <vt:lpstr>Office-thema</vt:lpstr>
      <vt:lpstr>Dia 1</vt:lpstr>
      <vt:lpstr>Inhoud</vt:lpstr>
      <vt:lpstr>Start IM</vt:lpstr>
      <vt:lpstr>Belang van HBO-opleiding Information Management</vt:lpstr>
      <vt:lpstr>Amsterdams Informatiemanagement Model  AIM of negenvlak</vt:lpstr>
      <vt:lpstr>Informeren en communiceren in organisaties</vt:lpstr>
      <vt:lpstr>Informatiemanagement rollen</vt:lpstr>
      <vt:lpstr>IM leidt op voor (8) informatiemanagement rollen</vt:lpstr>
      <vt:lpstr>IM functies</vt:lpstr>
      <vt:lpstr>Afstudeerprofielen</vt:lpstr>
      <vt:lpstr>Invloed op afstudeerprofielen: ontwikkeling in denkwijze</vt:lpstr>
      <vt:lpstr>Vier invalshoeken voor de informatiemanagementrollen</vt:lpstr>
      <vt:lpstr>Informatiemanagementrollen in afstudeerprofielen</vt:lpstr>
      <vt:lpstr>Samenhang beroepsspecifieke competenties, niveaus, modulen, rollen</vt:lpstr>
      <vt:lpstr>Invloed AIM op denkwijze </vt:lpstr>
      <vt:lpstr>Ervaringen na 4 jaar  opleiden  in IM</vt:lpstr>
      <vt:lpstr>Vragen?</vt:lpstr>
    </vt:vector>
  </TitlesOfParts>
  <Company>Hogeschool Zuyd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Administrator</dc:creator>
  <cp:lastModifiedBy>DragstraTr</cp:lastModifiedBy>
  <cp:revision>176</cp:revision>
  <dcterms:created xsi:type="dcterms:W3CDTF">2010-07-20T07:16:19Z</dcterms:created>
  <dcterms:modified xsi:type="dcterms:W3CDTF">2011-04-18T08:30:24Z</dcterms:modified>
</cp:coreProperties>
</file>