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customUI/images/update.png" ContentType="image/.p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46f9e12ecaf24f16"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3" r:id="rId2"/>
    <p:sldId id="305" r:id="rId3"/>
    <p:sldId id="316" r:id="rId4"/>
    <p:sldId id="317" r:id="rId5"/>
    <p:sldId id="297" r:id="rId6"/>
    <p:sldId id="308" r:id="rId7"/>
    <p:sldId id="283" r:id="rId8"/>
    <p:sldId id="307" r:id="rId9"/>
    <p:sldId id="288" r:id="rId10"/>
    <p:sldId id="319" r:id="rId11"/>
    <p:sldId id="310" r:id="rId12"/>
    <p:sldId id="311" r:id="rId13"/>
    <p:sldId id="306" r:id="rId14"/>
    <p:sldId id="312" r:id="rId15"/>
    <p:sldId id="313" r:id="rId16"/>
    <p:sldId id="314" r:id="rId17"/>
    <p:sldId id="294" r:id="rId18"/>
    <p:sldId id="318" r:id="rId19"/>
    <p:sldId id="292" r:id="rId20"/>
  </p:sldIdLst>
  <p:sldSz cx="9144000" cy="6858000" type="screen4x3"/>
  <p:notesSz cx="6761163"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005B9D"/>
    <a:srgbClr val="A6A6A6"/>
    <a:srgbClr val="0089CF"/>
    <a:srgbClr val="569BB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892" autoAdjust="0"/>
    <p:restoredTop sz="54402" autoAdjust="0"/>
  </p:normalViewPr>
  <p:slideViewPr>
    <p:cSldViewPr showGuides="1">
      <p:cViewPr varScale="1">
        <p:scale>
          <a:sx n="37" d="100"/>
          <a:sy n="37" d="100"/>
        </p:scale>
        <p:origin x="-2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29139" cy="497683"/>
          </a:xfrm>
          <a:prstGeom prst="rect">
            <a:avLst/>
          </a:prstGeom>
        </p:spPr>
        <p:txBody>
          <a:bodyPr vert="horz" lIns="92022" tIns="46011" rIns="92022" bIns="46011" rtlCol="0"/>
          <a:lstStyle>
            <a:lvl1pPr algn="l">
              <a:defRPr sz="1200"/>
            </a:lvl1pPr>
          </a:lstStyle>
          <a:p>
            <a:endParaRPr lang="nl-NL" dirty="0"/>
          </a:p>
        </p:txBody>
      </p:sp>
      <p:sp>
        <p:nvSpPr>
          <p:cNvPr id="3" name="Tijdelijke aanduiding voor datum 2"/>
          <p:cNvSpPr>
            <a:spLocks noGrp="1"/>
          </p:cNvSpPr>
          <p:nvPr>
            <p:ph type="dt" sz="quarter" idx="1"/>
          </p:nvPr>
        </p:nvSpPr>
        <p:spPr>
          <a:xfrm>
            <a:off x="3830414" y="1"/>
            <a:ext cx="2929139" cy="497683"/>
          </a:xfrm>
          <a:prstGeom prst="rect">
            <a:avLst/>
          </a:prstGeom>
        </p:spPr>
        <p:txBody>
          <a:bodyPr vert="horz" lIns="92022" tIns="46011" rIns="92022" bIns="46011" rtlCol="0"/>
          <a:lstStyle>
            <a:lvl1pPr algn="r">
              <a:defRPr sz="1200"/>
            </a:lvl1pPr>
          </a:lstStyle>
          <a:p>
            <a:fld id="{45E0194D-0C46-47AB-9961-86C138E43082}" type="datetimeFigureOut">
              <a:rPr lang="nl-NL" smtClean="0"/>
              <a:pPr/>
              <a:t>7-4-2013</a:t>
            </a:fld>
            <a:endParaRPr lang="nl-NL" dirty="0"/>
          </a:p>
        </p:txBody>
      </p:sp>
      <p:sp>
        <p:nvSpPr>
          <p:cNvPr id="4" name="Tijdelijke aanduiding voor voettekst 3"/>
          <p:cNvSpPr>
            <a:spLocks noGrp="1"/>
          </p:cNvSpPr>
          <p:nvPr>
            <p:ph type="ftr" sz="quarter" idx="2"/>
          </p:nvPr>
        </p:nvSpPr>
        <p:spPr>
          <a:xfrm>
            <a:off x="1" y="9443242"/>
            <a:ext cx="2929139" cy="497681"/>
          </a:xfrm>
          <a:prstGeom prst="rect">
            <a:avLst/>
          </a:prstGeom>
        </p:spPr>
        <p:txBody>
          <a:bodyPr vert="horz" lIns="92022" tIns="46011" rIns="92022" bIns="46011"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30414" y="9443242"/>
            <a:ext cx="2929139" cy="497681"/>
          </a:xfrm>
          <a:prstGeom prst="rect">
            <a:avLst/>
          </a:prstGeom>
        </p:spPr>
        <p:txBody>
          <a:bodyPr vert="horz" lIns="92022" tIns="46011" rIns="92022" bIns="46011" rtlCol="0" anchor="b"/>
          <a:lstStyle>
            <a:lvl1pPr algn="r">
              <a:defRPr sz="1200"/>
            </a:lvl1pPr>
          </a:lstStyle>
          <a:p>
            <a:fld id="{A492BD3D-245D-4AE3-B269-2C7DEF10D246}" type="slidenum">
              <a:rPr lang="nl-NL" smtClean="0"/>
              <a:pPr/>
              <a:t>‹#›</a:t>
            </a:fld>
            <a:endParaRPr lang="nl-NL" dirty="0"/>
          </a:p>
        </p:txBody>
      </p:sp>
    </p:spTree>
    <p:extLst>
      <p:ext uri="{BB962C8B-B14F-4D97-AF65-F5344CB8AC3E}">
        <p14:creationId xmlns="" xmlns:p14="http://schemas.microsoft.com/office/powerpoint/2010/main" val="114329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29837" cy="497125"/>
          </a:xfrm>
          <a:prstGeom prst="rect">
            <a:avLst/>
          </a:prstGeom>
        </p:spPr>
        <p:txBody>
          <a:bodyPr vert="horz" lIns="92022" tIns="46011" rIns="92022" bIns="46011" rtlCol="0"/>
          <a:lstStyle>
            <a:lvl1pPr algn="l">
              <a:defRPr sz="1200"/>
            </a:lvl1pPr>
          </a:lstStyle>
          <a:p>
            <a:endParaRPr lang="nl-NL" dirty="0"/>
          </a:p>
        </p:txBody>
      </p:sp>
      <p:sp>
        <p:nvSpPr>
          <p:cNvPr id="3" name="Tijdelijke aanduiding voor datum 2"/>
          <p:cNvSpPr>
            <a:spLocks noGrp="1"/>
          </p:cNvSpPr>
          <p:nvPr>
            <p:ph type="dt" idx="1"/>
          </p:nvPr>
        </p:nvSpPr>
        <p:spPr>
          <a:xfrm>
            <a:off x="3829762" y="0"/>
            <a:ext cx="2929837" cy="497125"/>
          </a:xfrm>
          <a:prstGeom prst="rect">
            <a:avLst/>
          </a:prstGeom>
        </p:spPr>
        <p:txBody>
          <a:bodyPr vert="horz" lIns="92022" tIns="46011" rIns="92022" bIns="46011" rtlCol="0"/>
          <a:lstStyle>
            <a:lvl1pPr algn="r">
              <a:defRPr sz="1200"/>
            </a:lvl1pPr>
          </a:lstStyle>
          <a:p>
            <a:fld id="{269461B0-60CF-4848-8D74-88741489E742}" type="datetimeFigureOut">
              <a:rPr lang="nl-NL" smtClean="0"/>
              <a:pPr/>
              <a:t>7-4-2013</a:t>
            </a:fld>
            <a:endParaRPr lang="nl-NL" dirty="0"/>
          </a:p>
        </p:txBody>
      </p:sp>
      <p:sp>
        <p:nvSpPr>
          <p:cNvPr id="4" name="Tijdelijke aanduiding voor dia-afbeelding 3"/>
          <p:cNvSpPr>
            <a:spLocks noGrp="1" noRot="1" noChangeAspect="1"/>
          </p:cNvSpPr>
          <p:nvPr>
            <p:ph type="sldImg" idx="2"/>
          </p:nvPr>
        </p:nvSpPr>
        <p:spPr>
          <a:xfrm>
            <a:off x="896938" y="747713"/>
            <a:ext cx="4967287" cy="3727450"/>
          </a:xfrm>
          <a:prstGeom prst="rect">
            <a:avLst/>
          </a:prstGeom>
          <a:noFill/>
          <a:ln w="12700">
            <a:solidFill>
              <a:prstClr val="black"/>
            </a:solidFill>
          </a:ln>
        </p:spPr>
        <p:txBody>
          <a:bodyPr vert="horz" lIns="92022" tIns="46011" rIns="92022" bIns="46011" rtlCol="0" anchor="ctr"/>
          <a:lstStyle/>
          <a:p>
            <a:endParaRPr lang="nl-NL" dirty="0"/>
          </a:p>
        </p:txBody>
      </p:sp>
      <p:sp>
        <p:nvSpPr>
          <p:cNvPr id="5" name="Tijdelijke aanduiding voor notities 4"/>
          <p:cNvSpPr>
            <a:spLocks noGrp="1"/>
          </p:cNvSpPr>
          <p:nvPr>
            <p:ph type="body" sz="quarter" idx="3"/>
          </p:nvPr>
        </p:nvSpPr>
        <p:spPr>
          <a:xfrm>
            <a:off x="676117" y="4722693"/>
            <a:ext cx="5408930" cy="4474132"/>
          </a:xfrm>
          <a:prstGeom prst="rect">
            <a:avLst/>
          </a:prstGeom>
        </p:spPr>
        <p:txBody>
          <a:bodyPr vert="horz" lIns="92022" tIns="46011" rIns="92022" bIns="46011"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43663"/>
            <a:ext cx="2929837" cy="497125"/>
          </a:xfrm>
          <a:prstGeom prst="rect">
            <a:avLst/>
          </a:prstGeom>
        </p:spPr>
        <p:txBody>
          <a:bodyPr vert="horz" lIns="92022" tIns="46011" rIns="92022" bIns="46011"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29762" y="9443663"/>
            <a:ext cx="2929837" cy="497125"/>
          </a:xfrm>
          <a:prstGeom prst="rect">
            <a:avLst/>
          </a:prstGeom>
        </p:spPr>
        <p:txBody>
          <a:bodyPr vert="horz" lIns="92022" tIns="46011" rIns="92022" bIns="46011" rtlCol="0" anchor="b"/>
          <a:lstStyle>
            <a:lvl1pPr algn="r">
              <a:defRPr sz="1200"/>
            </a:lvl1pPr>
          </a:lstStyle>
          <a:p>
            <a:fld id="{59C92E50-38DA-4B2C-A6F6-CADB8D1E8AF8}" type="slidenum">
              <a:rPr lang="nl-NL" smtClean="0"/>
              <a:pPr/>
              <a:t>‹#›</a:t>
            </a:fld>
            <a:endParaRPr lang="nl-NL" dirty="0"/>
          </a:p>
        </p:txBody>
      </p:sp>
    </p:spTree>
    <p:extLst>
      <p:ext uri="{BB962C8B-B14F-4D97-AF65-F5344CB8AC3E}">
        <p14:creationId xmlns="" xmlns:p14="http://schemas.microsoft.com/office/powerpoint/2010/main" val="18331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smtClean="0"/>
              <a:t>De interactie tussen beroepsveld en curriculum</a:t>
            </a:r>
          </a:p>
          <a:p>
            <a:r>
              <a:rPr lang="nl-NL" dirty="0" smtClean="0"/>
              <a:t>Het onderwijs en het werkveld hebben in de digitale wereld weinig met elkaar. </a:t>
            </a:r>
          </a:p>
          <a:p>
            <a:r>
              <a:rPr lang="nl-NL" dirty="0" smtClean="0"/>
              <a:t>Het HBO-I heeft een uitstroomprofiel, ICT~office (tegenwoordig Nederland ICT/waar is het </a:t>
            </a:r>
            <a:r>
              <a:rPr lang="nl-NL" dirty="0" err="1" smtClean="0"/>
              <a:t>kringeltje</a:t>
            </a:r>
            <a:r>
              <a:rPr lang="nl-NL" dirty="0" smtClean="0"/>
              <a:t> gebleven?) heeft een instroom profiel, maar dit afstemmen doen ze niet. HBO- en WO-opleidingen moeten afstemmen met het werkveld, anders worden ze niet geaccrediteerd. Dat afstemmen is echter een rituele dans, met een aantal bevriende relaties. De grote werkgevers zitten er niet mee. Die halen hun jonge informatici wel elders vandaan. Dat doen ze al jaren zo.</a:t>
            </a:r>
          </a:p>
          <a:p>
            <a:r>
              <a:rPr lang="nl-NL" dirty="0" smtClean="0"/>
              <a:t>Hier gaat mijn voordracht over.</a:t>
            </a:r>
          </a:p>
          <a:p>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a:t>
            </a:fld>
            <a:endParaRPr lang="nl-NL" dirty="0"/>
          </a:p>
        </p:txBody>
      </p:sp>
    </p:spTree>
    <p:extLst>
      <p:ext uri="{BB962C8B-B14F-4D97-AF65-F5344CB8AC3E}">
        <p14:creationId xmlns="" xmlns:p14="http://schemas.microsoft.com/office/powerpoint/2010/main" val="368927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NL" sz="1600" b="1" kern="1200" cap="all" dirty="0" smtClean="0">
                <a:solidFill>
                  <a:schemeClr val="tx1"/>
                </a:solidFill>
                <a:latin typeface="+mn-lt"/>
                <a:ea typeface="+mn-ea"/>
                <a:cs typeface="+mn-cs"/>
              </a:rPr>
              <a:t>Interactie opleidingen - beroepenveld</a:t>
            </a:r>
          </a:p>
          <a:p>
            <a:r>
              <a:rPr lang="nl-NL" sz="1600" kern="1200" dirty="0" smtClean="0">
                <a:solidFill>
                  <a:schemeClr val="tx1"/>
                </a:solidFill>
                <a:latin typeface="+mn-lt"/>
                <a:ea typeface="+mn-ea"/>
                <a:cs typeface="+mn-cs"/>
              </a:rPr>
              <a:t>Ook hbo-opleidingen zijn continue op zoek naar ontwikkeling en versterking van de aanwezige kennis. Er is op dit gebied op een aantal plekken benchmarkonderzoek gedaan naar de interactie en samenwerking tussen instellingen voor hoger onderwijs en de industrie.</a:t>
            </a:r>
          </a:p>
          <a:p>
            <a:r>
              <a:rPr lang="nl-NL" sz="1600" kern="1200" dirty="0" smtClean="0">
                <a:solidFill>
                  <a:schemeClr val="tx1"/>
                </a:solidFill>
                <a:latin typeface="+mn-lt"/>
                <a:ea typeface="+mn-ea"/>
                <a:cs typeface="+mn-cs"/>
              </a:rPr>
              <a:t> </a:t>
            </a:r>
          </a:p>
          <a:p>
            <a:r>
              <a:rPr lang="nl-NL" sz="1600" kern="1200" dirty="0" err="1" smtClean="0">
                <a:solidFill>
                  <a:schemeClr val="tx1"/>
                </a:solidFill>
                <a:latin typeface="+mn-lt"/>
                <a:ea typeface="+mn-ea"/>
                <a:cs typeface="+mn-cs"/>
              </a:rPr>
              <a:t>Institute</a:t>
            </a:r>
            <a:r>
              <a:rPr lang="nl-NL" sz="1600" kern="1200" dirty="0" smtClean="0">
                <a:solidFill>
                  <a:schemeClr val="tx1"/>
                </a:solidFill>
                <a:latin typeface="+mn-lt"/>
                <a:ea typeface="+mn-ea"/>
                <a:cs typeface="+mn-cs"/>
              </a:rPr>
              <a:t> of Technology and </a:t>
            </a:r>
            <a:r>
              <a:rPr lang="nl-NL" sz="1600" kern="1200" dirty="0" err="1" smtClean="0">
                <a:solidFill>
                  <a:schemeClr val="tx1"/>
                </a:solidFill>
                <a:latin typeface="+mn-lt"/>
                <a:ea typeface="+mn-ea"/>
                <a:cs typeface="+mn-cs"/>
              </a:rPr>
              <a:t>Regional</a:t>
            </a:r>
            <a:r>
              <a:rPr lang="nl-NL" sz="1600" kern="1200" dirty="0" smtClean="0">
                <a:solidFill>
                  <a:schemeClr val="tx1"/>
                </a:solidFill>
                <a:latin typeface="+mn-lt"/>
                <a:ea typeface="+mn-ea"/>
                <a:cs typeface="+mn-cs"/>
              </a:rPr>
              <a:t> </a:t>
            </a:r>
            <a:r>
              <a:rPr lang="nl-NL" sz="1600" kern="1200" dirty="0" err="1" smtClean="0">
                <a:solidFill>
                  <a:schemeClr val="tx1"/>
                </a:solidFill>
                <a:latin typeface="+mn-lt"/>
                <a:ea typeface="+mn-ea"/>
                <a:cs typeface="+mn-cs"/>
              </a:rPr>
              <a:t>Policy</a:t>
            </a:r>
            <a:r>
              <a:rPr lang="nl-NL" sz="1600" kern="1200" dirty="0" smtClean="0">
                <a:solidFill>
                  <a:schemeClr val="tx1"/>
                </a:solidFill>
                <a:latin typeface="+mn-lt"/>
                <a:ea typeface="+mn-ea"/>
                <a:cs typeface="+mn-cs"/>
              </a:rPr>
              <a:t>, </a:t>
            </a:r>
            <a:r>
              <a:rPr lang="nl-NL" sz="1600" kern="1200" dirty="0" err="1" smtClean="0">
                <a:solidFill>
                  <a:schemeClr val="tx1"/>
                </a:solidFill>
                <a:latin typeface="+mn-lt"/>
                <a:ea typeface="+mn-ea"/>
                <a:cs typeface="+mn-cs"/>
              </a:rPr>
              <a:t>Joanneum</a:t>
            </a:r>
            <a:r>
              <a:rPr lang="nl-NL" sz="1600" kern="1200" dirty="0" smtClean="0">
                <a:solidFill>
                  <a:schemeClr val="tx1"/>
                </a:solidFill>
                <a:latin typeface="+mn-lt"/>
                <a:ea typeface="+mn-ea"/>
                <a:cs typeface="+mn-cs"/>
              </a:rPr>
              <a:t> Research onderzoek gedaan naar de relatie tussen industrie en wetenschap. Het is een onderdeel van het initiatief: “</a:t>
            </a:r>
            <a:r>
              <a:rPr lang="nl-NL" sz="1600" kern="1200" dirty="0" err="1" smtClean="0">
                <a:solidFill>
                  <a:schemeClr val="tx1"/>
                </a:solidFill>
                <a:latin typeface="+mn-lt"/>
                <a:ea typeface="+mn-ea"/>
                <a:cs typeface="+mn-cs"/>
              </a:rPr>
              <a:t>Benchmarking</a:t>
            </a:r>
            <a:r>
              <a:rPr lang="nl-NL" sz="1600" kern="1200" dirty="0" smtClean="0">
                <a:solidFill>
                  <a:schemeClr val="tx1"/>
                </a:solidFill>
                <a:latin typeface="+mn-lt"/>
                <a:ea typeface="+mn-ea"/>
                <a:cs typeface="+mn-cs"/>
              </a:rPr>
              <a:t> the </a:t>
            </a:r>
            <a:r>
              <a:rPr lang="nl-NL" sz="1600" kern="1200" dirty="0" err="1" smtClean="0">
                <a:solidFill>
                  <a:schemeClr val="tx1"/>
                </a:solidFill>
                <a:latin typeface="+mn-lt"/>
                <a:ea typeface="+mn-ea"/>
                <a:cs typeface="+mn-cs"/>
              </a:rPr>
              <a:t>Competiveness</a:t>
            </a:r>
            <a:r>
              <a:rPr lang="nl-NL" sz="1600" kern="1200" dirty="0" smtClean="0">
                <a:solidFill>
                  <a:schemeClr val="tx1"/>
                </a:solidFill>
                <a:latin typeface="+mn-lt"/>
                <a:ea typeface="+mn-ea"/>
                <a:cs typeface="+mn-cs"/>
              </a:rPr>
              <a:t> of </a:t>
            </a:r>
            <a:r>
              <a:rPr lang="nl-NL" sz="1600" kern="1200" dirty="0" err="1" smtClean="0">
                <a:solidFill>
                  <a:schemeClr val="tx1"/>
                </a:solidFill>
                <a:latin typeface="+mn-lt"/>
                <a:ea typeface="+mn-ea"/>
                <a:cs typeface="+mn-cs"/>
              </a:rPr>
              <a:t>European</a:t>
            </a:r>
            <a:r>
              <a:rPr lang="nl-NL" sz="1600" kern="1200" dirty="0" smtClean="0">
                <a:solidFill>
                  <a:schemeClr val="tx1"/>
                </a:solidFill>
                <a:latin typeface="+mn-lt"/>
                <a:ea typeface="+mn-ea"/>
                <a:cs typeface="+mn-cs"/>
              </a:rPr>
              <a:t> </a:t>
            </a:r>
            <a:r>
              <a:rPr lang="nl-NL" sz="1600" kern="1200" dirty="0" err="1" smtClean="0">
                <a:solidFill>
                  <a:schemeClr val="tx1"/>
                </a:solidFill>
                <a:latin typeface="+mn-lt"/>
                <a:ea typeface="+mn-ea"/>
                <a:cs typeface="+mn-cs"/>
              </a:rPr>
              <a:t>Industry</a:t>
            </a:r>
            <a:r>
              <a:rPr lang="nl-NL" sz="1600" kern="1200" dirty="0" smtClean="0">
                <a:solidFill>
                  <a:schemeClr val="tx1"/>
                </a:solidFill>
                <a:latin typeface="+mn-lt"/>
                <a:ea typeface="+mn-ea"/>
                <a:cs typeface="+mn-cs"/>
              </a:rPr>
              <a:t>”. Hier is met name gekeken naar de invloed van randvoorwaarden (</a:t>
            </a:r>
            <a:r>
              <a:rPr lang="nl-NL" sz="1600" kern="1200" dirty="0" err="1" smtClean="0">
                <a:solidFill>
                  <a:schemeClr val="tx1"/>
                </a:solidFill>
                <a:latin typeface="+mn-lt"/>
                <a:ea typeface="+mn-ea"/>
                <a:cs typeface="+mn-cs"/>
              </a:rPr>
              <a:t>Benchmarking</a:t>
            </a:r>
            <a:r>
              <a:rPr lang="nl-NL" sz="1600" kern="1200" dirty="0" smtClean="0">
                <a:solidFill>
                  <a:schemeClr val="tx1"/>
                </a:solidFill>
                <a:latin typeface="+mn-lt"/>
                <a:ea typeface="+mn-ea"/>
                <a:cs typeface="+mn-cs"/>
              </a:rPr>
              <a:t> ISR, 2001). Met name wordt onderzocht welke invloed deze voorwaarden (stimulerende en remmende) spelen in de interactie tussen instellingen voor hoger onderwijs en publieke onderzoeksinstellingen enerzijds en bedrijven anderzijds.</a:t>
            </a:r>
          </a:p>
          <a:p>
            <a:r>
              <a:rPr lang="nl-NL" sz="1600" kern="1200" dirty="0" smtClean="0">
                <a:solidFill>
                  <a:schemeClr val="tx1"/>
                </a:solidFill>
                <a:latin typeface="+mn-lt"/>
                <a:ea typeface="+mn-ea"/>
                <a:cs typeface="+mn-cs"/>
              </a:rPr>
              <a:t> </a:t>
            </a:r>
          </a:p>
          <a:p>
            <a:r>
              <a:rPr lang="nl-NL" sz="1600" kern="1200" dirty="0" err="1" smtClean="0">
                <a:solidFill>
                  <a:schemeClr val="tx1"/>
                </a:solidFill>
                <a:latin typeface="+mn-lt"/>
                <a:ea typeface="+mn-ea"/>
                <a:cs typeface="+mn-cs"/>
              </a:rPr>
              <a:t>Science-to-Business</a:t>
            </a:r>
            <a:r>
              <a:rPr lang="nl-NL" sz="1600" kern="1200" dirty="0" smtClean="0">
                <a:solidFill>
                  <a:schemeClr val="tx1"/>
                </a:solidFill>
                <a:latin typeface="+mn-lt"/>
                <a:ea typeface="+mn-ea"/>
                <a:cs typeface="+mn-cs"/>
              </a:rPr>
              <a:t> Marketing Research Centre van de Münster </a:t>
            </a:r>
            <a:r>
              <a:rPr lang="nl-NL" sz="1600" kern="1200" dirty="0" err="1" smtClean="0">
                <a:solidFill>
                  <a:schemeClr val="tx1"/>
                </a:solidFill>
                <a:latin typeface="+mn-lt"/>
                <a:ea typeface="+mn-ea"/>
                <a:cs typeface="+mn-cs"/>
              </a:rPr>
              <a:t>University</a:t>
            </a:r>
            <a:r>
              <a:rPr lang="nl-NL" sz="1600" kern="1200" dirty="0" smtClean="0">
                <a:solidFill>
                  <a:schemeClr val="tx1"/>
                </a:solidFill>
                <a:latin typeface="+mn-lt"/>
                <a:ea typeface="+mn-ea"/>
                <a:cs typeface="+mn-cs"/>
              </a:rPr>
              <a:t> of </a:t>
            </a:r>
            <a:r>
              <a:rPr lang="nl-NL" sz="1600" kern="1200" dirty="0" err="1" smtClean="0">
                <a:solidFill>
                  <a:schemeClr val="tx1"/>
                </a:solidFill>
                <a:latin typeface="+mn-lt"/>
                <a:ea typeface="+mn-ea"/>
                <a:cs typeface="+mn-cs"/>
              </a:rPr>
              <a:t>Applied</a:t>
            </a:r>
            <a:r>
              <a:rPr lang="nl-NL" sz="1600" kern="1200" dirty="0" smtClean="0">
                <a:solidFill>
                  <a:schemeClr val="tx1"/>
                </a:solidFill>
                <a:latin typeface="+mn-lt"/>
                <a:ea typeface="+mn-ea"/>
                <a:cs typeface="+mn-cs"/>
              </a:rPr>
              <a:t> Sciences in Duitsland (The State of </a:t>
            </a:r>
            <a:r>
              <a:rPr lang="nl-NL" sz="1600" kern="1200" dirty="0" err="1" smtClean="0">
                <a:solidFill>
                  <a:schemeClr val="tx1"/>
                </a:solidFill>
                <a:latin typeface="+mn-lt"/>
                <a:ea typeface="+mn-ea"/>
                <a:cs typeface="+mn-cs"/>
              </a:rPr>
              <a:t>European</a:t>
            </a:r>
            <a:r>
              <a:rPr lang="nl-NL" sz="1600" kern="1200" dirty="0" smtClean="0">
                <a:solidFill>
                  <a:schemeClr val="tx1"/>
                </a:solidFill>
                <a:latin typeface="+mn-lt"/>
                <a:ea typeface="+mn-ea"/>
                <a:cs typeface="+mn-cs"/>
              </a:rPr>
              <a:t> UBC, 2011). Dit onderzoek naar de samenwerking tussen instellingen voor hoger onderwijs en private organisaties in Europa is uitgevoerd in opdracht van het Directoraat Generaal Onderwijs en Cultuur van de Europese Commissie. </a:t>
            </a:r>
          </a:p>
          <a:p>
            <a:r>
              <a:rPr lang="nl-NL" sz="1600" kern="1200" dirty="0" smtClean="0">
                <a:solidFill>
                  <a:schemeClr val="tx1"/>
                </a:solidFill>
                <a:latin typeface="+mn-lt"/>
                <a:ea typeface="+mn-ea"/>
                <a:cs typeface="+mn-cs"/>
              </a:rPr>
              <a:t>33 landen. 6280 academici en vertegenwoordigers van de instellingen voor hoger onderwijs bereikt, waardoor deze studie gerekend kan worden tot het grootste onderzoek naar samenwerking tussen instellingen en bedrijven in Europa. </a:t>
            </a:r>
          </a:p>
          <a:p>
            <a:endParaRPr lang="nl-NL" sz="1600" kern="1200" dirty="0" smtClean="0">
              <a:solidFill>
                <a:schemeClr val="tx1"/>
              </a:solidFill>
              <a:latin typeface="+mn-lt"/>
              <a:ea typeface="+mn-ea"/>
              <a:cs typeface="+mn-cs"/>
            </a:endParaRPr>
          </a:p>
          <a:p>
            <a:r>
              <a:rPr lang="nl-NL" sz="1600" kern="1200" dirty="0" smtClean="0">
                <a:solidFill>
                  <a:schemeClr val="tx1"/>
                </a:solidFill>
                <a:latin typeface="+mn-lt"/>
                <a:ea typeface="+mn-ea"/>
                <a:cs typeface="+mn-cs"/>
              </a:rPr>
              <a:t>Een ander benchmarkonderzoek is van de Southern </a:t>
            </a:r>
            <a:r>
              <a:rPr lang="nl-NL" sz="1600" kern="1200" dirty="0" err="1" smtClean="0">
                <a:solidFill>
                  <a:schemeClr val="tx1"/>
                </a:solidFill>
                <a:latin typeface="+mn-lt"/>
                <a:ea typeface="+mn-ea"/>
                <a:cs typeface="+mn-cs"/>
              </a:rPr>
              <a:t>Growth</a:t>
            </a:r>
            <a:r>
              <a:rPr lang="nl-NL" sz="1600" kern="1200" dirty="0" smtClean="0">
                <a:solidFill>
                  <a:schemeClr val="tx1"/>
                </a:solidFill>
                <a:latin typeface="+mn-lt"/>
                <a:ea typeface="+mn-ea"/>
                <a:cs typeface="+mn-cs"/>
              </a:rPr>
              <a:t> </a:t>
            </a:r>
            <a:r>
              <a:rPr lang="nl-NL" sz="1600" kern="1200" dirty="0" err="1" smtClean="0">
                <a:solidFill>
                  <a:schemeClr val="tx1"/>
                </a:solidFill>
                <a:latin typeface="+mn-lt"/>
                <a:ea typeface="+mn-ea"/>
                <a:cs typeface="+mn-cs"/>
              </a:rPr>
              <a:t>Policies</a:t>
            </a:r>
            <a:r>
              <a:rPr lang="nl-NL" sz="1600" kern="1200" dirty="0" smtClean="0">
                <a:solidFill>
                  <a:schemeClr val="tx1"/>
                </a:solidFill>
                <a:latin typeface="+mn-lt"/>
                <a:ea typeface="+mn-ea"/>
                <a:cs typeface="+mn-cs"/>
              </a:rPr>
              <a:t> Board, USA (2002), gericht op het effect van samenwerking tussen hoger onderwijs en bedrijven op de economische ontwikkelen van de regio, met als titel </a:t>
            </a:r>
            <a:r>
              <a:rPr lang="nl-NL" sz="1600" b="1" kern="1200" dirty="0" smtClean="0">
                <a:solidFill>
                  <a:schemeClr val="tx1"/>
                </a:solidFill>
                <a:latin typeface="+mn-lt"/>
                <a:ea typeface="+mn-ea"/>
                <a:cs typeface="+mn-cs"/>
              </a:rPr>
              <a:t>Innovation U.: New </a:t>
            </a:r>
            <a:r>
              <a:rPr lang="nl-NL" sz="1600" b="1" kern="1200" dirty="0" err="1" smtClean="0">
                <a:solidFill>
                  <a:schemeClr val="tx1"/>
                </a:solidFill>
                <a:latin typeface="+mn-lt"/>
                <a:ea typeface="+mn-ea"/>
                <a:cs typeface="+mn-cs"/>
              </a:rPr>
              <a:t>university</a:t>
            </a:r>
            <a:r>
              <a:rPr lang="nl-NL" sz="1600" b="1" kern="1200" dirty="0" smtClean="0">
                <a:solidFill>
                  <a:schemeClr val="tx1"/>
                </a:solidFill>
                <a:latin typeface="+mn-lt"/>
                <a:ea typeface="+mn-ea"/>
                <a:cs typeface="+mn-cs"/>
              </a:rPr>
              <a:t> </a:t>
            </a:r>
            <a:r>
              <a:rPr lang="nl-NL" sz="1600" b="1" kern="1200" dirty="0" err="1" smtClean="0">
                <a:solidFill>
                  <a:schemeClr val="tx1"/>
                </a:solidFill>
                <a:latin typeface="+mn-lt"/>
                <a:ea typeface="+mn-ea"/>
                <a:cs typeface="+mn-cs"/>
              </a:rPr>
              <a:t>roles</a:t>
            </a:r>
            <a:r>
              <a:rPr lang="nl-NL" sz="1600" b="1" kern="1200" dirty="0" smtClean="0">
                <a:solidFill>
                  <a:schemeClr val="tx1"/>
                </a:solidFill>
                <a:latin typeface="+mn-lt"/>
                <a:ea typeface="+mn-ea"/>
                <a:cs typeface="+mn-cs"/>
              </a:rPr>
              <a:t> in a knowledge </a:t>
            </a:r>
            <a:r>
              <a:rPr lang="nl-NL" sz="1600" b="1" kern="1200" dirty="0" err="1" smtClean="0">
                <a:solidFill>
                  <a:schemeClr val="tx1"/>
                </a:solidFill>
                <a:latin typeface="+mn-lt"/>
                <a:ea typeface="+mn-ea"/>
                <a:cs typeface="+mn-cs"/>
              </a:rPr>
              <a:t>economy</a:t>
            </a:r>
            <a:r>
              <a:rPr lang="nl-NL" sz="1600" b="1" kern="1200" dirty="0" smtClean="0">
                <a:solidFill>
                  <a:schemeClr val="tx1"/>
                </a:solidFill>
                <a:latin typeface="+mn-lt"/>
                <a:ea typeface="+mn-ea"/>
                <a:cs typeface="+mn-cs"/>
              </a:rPr>
              <a:t>.</a:t>
            </a:r>
            <a:r>
              <a:rPr lang="nl-NL" sz="1600" kern="1200" dirty="0" smtClean="0">
                <a:solidFill>
                  <a:schemeClr val="tx1"/>
                </a:solidFill>
                <a:latin typeface="+mn-lt"/>
                <a:ea typeface="+mn-ea"/>
                <a:cs typeface="+mn-cs"/>
              </a:rPr>
              <a:t> Dit onderzoek richt zich op het effect dat kennisuitwisseling van instellingen voor hoger onderwijs heeft op de economische ontwikkelingen van de regio. </a:t>
            </a:r>
          </a:p>
          <a:p>
            <a:r>
              <a:rPr lang="nl-NL" sz="1600" kern="1200" dirty="0" smtClean="0">
                <a:solidFill>
                  <a:schemeClr val="tx1"/>
                </a:solidFill>
                <a:latin typeface="+mn-lt"/>
                <a:ea typeface="+mn-ea"/>
                <a:cs typeface="+mn-cs"/>
              </a:rPr>
              <a:t> </a:t>
            </a:r>
          </a:p>
          <a:p>
            <a:r>
              <a:rPr lang="nl-NL" sz="1600" kern="1200" dirty="0" smtClean="0">
                <a:solidFill>
                  <a:schemeClr val="tx1"/>
                </a:solidFill>
                <a:latin typeface="+mn-lt"/>
                <a:ea typeface="+mn-ea"/>
                <a:cs typeface="+mn-cs"/>
              </a:rPr>
              <a:t>Een derde benchmarkonderzoek is van de Organisatie voor Economische samenwerking en ontwikkeling, OECD (2002), heeft onderzoek gepubliceerd op het gebied van de samenwerking tussen industrie en wetenschap. Dit rapport analyseert de veranderende rol van relaties in de nationale innovatiesystemen. </a:t>
            </a:r>
          </a:p>
          <a:p>
            <a:r>
              <a:rPr lang="nl-NL" sz="1600" kern="1200" dirty="0" smtClean="0">
                <a:solidFill>
                  <a:schemeClr val="tx1"/>
                </a:solidFill>
                <a:latin typeface="+mn-lt"/>
                <a:ea typeface="+mn-ea"/>
                <a:cs typeface="+mn-cs"/>
              </a:rPr>
              <a:t> </a:t>
            </a:r>
            <a:endParaRPr lang="nl-NL" sz="1600"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10</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dirty="0" smtClean="0"/>
              <a:t>De invulling kent een formeel aspect, dat wil zeggen dat voldaan wordt aan de verwachtingen uit het accreditatiekader. Daarnaast zijn er vormen van interactie die duidelijk een meer vrijwillig karakter hebben. </a:t>
            </a:r>
          </a:p>
          <a:p>
            <a:r>
              <a:rPr lang="nl-NL" dirty="0" smtClean="0"/>
              <a:t>Uit dit onderzoek blijkt dat vrijwel alle opleidingen voldoen aan de formele het overgrote deel van de </a:t>
            </a:r>
          </a:p>
          <a:p>
            <a:r>
              <a:rPr lang="nl-NL" dirty="0" smtClean="0"/>
              <a:t> </a:t>
            </a:r>
          </a:p>
          <a:p>
            <a:r>
              <a:rPr lang="nl-NL" dirty="0" smtClean="0"/>
              <a:t>Bij 91% van de opleidingen is sprake van een beroepenveld- commissie, raad van advies, deskundigencollege of een andere vorm waar met betrokkenen uit het werkveld gesproken wordt van een aantal zaken die betrekking hebben op de ontwikkelingen in het beroep of binnen de opleiding. </a:t>
            </a:r>
          </a:p>
          <a:p>
            <a:r>
              <a:rPr lang="nl-NL" dirty="0" smtClean="0"/>
              <a:t>Bij 94% sprake van interactie over het curriculum. Interactie met het veld in het kader van de kwaliteitszorg en kenniscirculatie (met name gastcolleges) zijn eveneens standaardinteracties bij  de opleidingen.</a:t>
            </a:r>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11</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Opvallend is wel dat zaken die niet vereist zijn, </a:t>
            </a:r>
          </a:p>
          <a:p>
            <a:pPr>
              <a:buFontTx/>
              <a:buChar char="-"/>
            </a:pPr>
            <a:r>
              <a:rPr lang="nl-NL" dirty="0" smtClean="0"/>
              <a:t>zoals de samenwerking verwoorden in hun missie (22%), </a:t>
            </a:r>
          </a:p>
          <a:p>
            <a:pPr>
              <a:buFontTx/>
              <a:buChar char="-"/>
            </a:pPr>
            <a:r>
              <a:rPr lang="nl-NL" dirty="0" smtClean="0"/>
              <a:t>gezamenlijk onderzoek doen (19%), </a:t>
            </a:r>
          </a:p>
          <a:p>
            <a:pPr>
              <a:buFontTx/>
              <a:buChar char="-"/>
            </a:pPr>
            <a:r>
              <a:rPr lang="nl-NL" dirty="0" smtClean="0"/>
              <a:t>hulp bij het oplossen van problemen (9%), </a:t>
            </a:r>
          </a:p>
          <a:p>
            <a:pPr>
              <a:buFontTx/>
              <a:buChar char="-"/>
            </a:pPr>
            <a:r>
              <a:rPr lang="nl-NL" dirty="0" smtClean="0"/>
              <a:t>training geven aan werknemers (9%), </a:t>
            </a:r>
          </a:p>
          <a:p>
            <a:pPr>
              <a:buFontTx/>
              <a:buChar char="-"/>
            </a:pPr>
            <a:r>
              <a:rPr lang="nl-NL" dirty="0" smtClean="0"/>
              <a:t>het stimuleren van ondernemerschap (9%) </a:t>
            </a:r>
          </a:p>
          <a:p>
            <a:r>
              <a:rPr lang="nl-NL" dirty="0" smtClean="0"/>
              <a:t>en dergelijke maar incidenteel wordt vermeld. </a:t>
            </a:r>
          </a:p>
          <a:p>
            <a:endParaRPr lang="nl-NL" dirty="0" smtClean="0"/>
          </a:p>
          <a:p>
            <a:r>
              <a:rPr lang="nl-NL" dirty="0" smtClean="0"/>
              <a:t>Het statement dat in het hbo de accreditatie mede afhankelijk van een goede afstemming met het beroepenveld berust blijkbaar de in tabel 1 opgesomde formele interacties. Maar wat is dan de waarde van de uitspraak van de </a:t>
            </a:r>
            <a:r>
              <a:rPr lang="nl-NL" dirty="0" err="1" smtClean="0"/>
              <a:t>hbo-raad</a:t>
            </a:r>
            <a:r>
              <a:rPr lang="nl-NL" dirty="0" smtClean="0"/>
              <a:t>, dat de accreditatie van opleidingen mede afhankelijk is van een goede afstemming? </a:t>
            </a:r>
          </a:p>
          <a:p>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12</a:t>
            </a:fld>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Er zijn een aantal structurele kenmerken die ten grondslag liggen aan de debatten over de industrie / onderwijs relatie en die moeten worden begrepen voordat beleid en de uitwerking kan worden begrepen. </a:t>
            </a:r>
          </a:p>
          <a:p>
            <a:endParaRPr lang="nl-NL" dirty="0" smtClean="0"/>
          </a:p>
          <a:p>
            <a:r>
              <a:rPr lang="nl-NL" dirty="0" smtClean="0"/>
              <a:t>Bijvoorbeeld op de verplichting op opvoeders om te voldoen aan concurrerende, soms onverenigbaar eisen. In het mbo herkenbaar als vakkennis versus taal &amp; rekenen.</a:t>
            </a:r>
          </a:p>
          <a:p>
            <a:endParaRPr lang="nl-NL" dirty="0" smtClean="0"/>
          </a:p>
          <a:p>
            <a:r>
              <a:rPr lang="nl-NL" dirty="0" smtClean="0"/>
              <a:t>Er is geen enkele, eenvoudige, algemeen aanvaarde opvatting over wat onderwijs moeten trachten te bereiken, welke vaardigheden en waarden zij moet bijbrengen, en dus wat een ideale curriculum is en het evenwicht tussen de verschillende vakken of leergebieden zou kunnen zijn (</a:t>
            </a:r>
            <a:r>
              <a:rPr lang="nl-NL" dirty="0" err="1" smtClean="0"/>
              <a:t>Pring</a:t>
            </a:r>
            <a:r>
              <a:rPr lang="nl-NL" dirty="0" smtClean="0"/>
              <a:t> et al.. 2009). </a:t>
            </a:r>
          </a:p>
          <a:p>
            <a:endParaRPr lang="nl-NL" dirty="0" smtClean="0"/>
          </a:p>
          <a:p>
            <a:r>
              <a:rPr lang="nl-NL" dirty="0" smtClean="0"/>
              <a:t>De resulterende kans op conflicten is bijzonder intens als het onderwijs reageert op werkgevers, omdat zij geen homogene belangengroep zijn.</a:t>
            </a:r>
          </a:p>
          <a:p>
            <a:r>
              <a:rPr lang="nl-NL" dirty="0" smtClean="0"/>
              <a:t>Inderdaad, om te praten over de behoeften van de werkgevers 'is van beperkte waarde en soms actief misleidend, omdat individuele werkgevers hebben zeer gevarieerd en concurrerende behoeften. </a:t>
            </a:r>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13</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0" i="0" kern="1200" dirty="0" smtClean="0">
                <a:solidFill>
                  <a:schemeClr val="tx1"/>
                </a:solidFill>
                <a:effectLst/>
                <a:latin typeface="+mn-lt"/>
                <a:ea typeface="+mn-ea"/>
                <a:cs typeface="+mn-cs"/>
              </a:rPr>
              <a:t>In de organisatiekunde werd </a:t>
            </a:r>
            <a:r>
              <a:rPr lang="nl-NL" sz="1200" b="0" i="0" kern="1200" dirty="0" err="1" smtClean="0">
                <a:solidFill>
                  <a:schemeClr val="tx1"/>
                </a:solidFill>
                <a:effectLst/>
                <a:latin typeface="+mn-lt"/>
                <a:ea typeface="+mn-ea"/>
                <a:cs typeface="+mn-cs"/>
              </a:rPr>
              <a:t>sense</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making</a:t>
            </a:r>
            <a:r>
              <a:rPr lang="nl-NL" sz="1200" b="0" i="0" kern="1200" dirty="0" smtClean="0">
                <a:solidFill>
                  <a:schemeClr val="tx1"/>
                </a:solidFill>
                <a:effectLst/>
                <a:latin typeface="+mn-lt"/>
                <a:ea typeface="+mn-ea"/>
                <a:cs typeface="+mn-cs"/>
              </a:rPr>
              <a:t> gebruikt om de aandacht te richten op </a:t>
            </a:r>
            <a:r>
              <a:rPr lang="nl-NL" sz="1200" b="0" i="0" kern="1200" dirty="0" err="1" smtClean="0">
                <a:solidFill>
                  <a:schemeClr val="tx1"/>
                </a:solidFill>
                <a:effectLst/>
                <a:latin typeface="+mn-lt"/>
                <a:ea typeface="+mn-ea"/>
                <a:cs typeface="+mn-cs"/>
              </a:rPr>
              <a:t>framing</a:t>
            </a:r>
            <a:r>
              <a:rPr lang="nl-NL" sz="1200" b="0" i="0" kern="1200" dirty="0" smtClean="0">
                <a:solidFill>
                  <a:schemeClr val="tx1"/>
                </a:solidFill>
                <a:effectLst/>
                <a:latin typeface="+mn-lt"/>
                <a:ea typeface="+mn-ea"/>
                <a:cs typeface="+mn-cs"/>
              </a:rPr>
              <a:t>. </a:t>
            </a:r>
          </a:p>
          <a:p>
            <a:r>
              <a:rPr lang="nl-NL" sz="1200" b="0" i="0" kern="1200" dirty="0" smtClean="0">
                <a:solidFill>
                  <a:schemeClr val="tx1"/>
                </a:solidFill>
                <a:effectLst/>
                <a:latin typeface="+mn-lt"/>
                <a:ea typeface="+mn-ea"/>
                <a:cs typeface="+mn-cs"/>
              </a:rPr>
              <a:t>Het proces van het creëren van gedeeld bewustzijn en verstand uit verschillende individuen 'perspectieven en verschillende interesses. </a:t>
            </a:r>
          </a:p>
          <a:p>
            <a:r>
              <a:rPr lang="nl-NL" sz="1200" b="0" i="0" kern="1200" dirty="0" smtClean="0">
                <a:solidFill>
                  <a:schemeClr val="tx1"/>
                </a:solidFill>
                <a:effectLst/>
                <a:latin typeface="+mn-lt"/>
                <a:ea typeface="+mn-ea"/>
                <a:cs typeface="+mn-cs"/>
              </a:rPr>
              <a:t>Het werk van Weick in het bijzonder is omgegaan met </a:t>
            </a:r>
            <a:r>
              <a:rPr lang="nl-NL" sz="1200" b="0" i="0" kern="1200" dirty="0" err="1" smtClean="0">
                <a:solidFill>
                  <a:schemeClr val="tx1"/>
                </a:solidFill>
                <a:effectLst/>
                <a:latin typeface="+mn-lt"/>
                <a:ea typeface="+mn-ea"/>
                <a:cs typeface="+mn-cs"/>
              </a:rPr>
              <a:t>sense</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making</a:t>
            </a:r>
            <a:r>
              <a:rPr lang="nl-NL" sz="1200" b="0" i="0" kern="1200" dirty="0" smtClean="0">
                <a:solidFill>
                  <a:schemeClr val="tx1"/>
                </a:solidFill>
                <a:effectLst/>
                <a:latin typeface="+mn-lt"/>
                <a:ea typeface="+mn-ea"/>
                <a:cs typeface="+mn-cs"/>
              </a:rPr>
              <a:t> op organisatieniveau, die inzicht geven in de factoren die het oppervlak als organisaties adres ofwel onzekere of ambigue situaties.</a:t>
            </a:r>
            <a:endParaRPr lang="en-US" sz="1200" b="0" i="0" kern="1200" dirty="0" smtClean="0">
              <a:solidFill>
                <a:schemeClr val="tx1"/>
              </a:solidFill>
              <a:effectLst/>
              <a:latin typeface="+mn-lt"/>
              <a:ea typeface="+mn-ea"/>
              <a:cs typeface="+mn-cs"/>
            </a:endParaRPr>
          </a:p>
          <a:p>
            <a:endParaRPr lang="nl-NL" dirty="0" smtClean="0"/>
          </a:p>
          <a:p>
            <a:r>
              <a:rPr lang="nl-NL" dirty="0" smtClean="0"/>
              <a:t>In tegenstelling tot het gangbare beeld dat elementen in organisaties zijn gekoppeld door dichte, strakke bindingen, wordt voorgesteld elementen vaak met elkaar verbonden zijn en vaak losjes. </a:t>
            </a:r>
          </a:p>
          <a:p>
            <a:endParaRPr lang="nl-NL" dirty="0" smtClean="0"/>
          </a:p>
          <a:p>
            <a:r>
              <a:rPr lang="nl-NL" dirty="0" smtClean="0"/>
              <a:t>Zo wordt geargumenteerd dat het concept van losse koppeling een verrassend aantal verschillende observaties over organisaties omvat, suggereert nieuwe functies, creëert hardnekkige problemen voor methodologen, en genereert intrigerende vragen voor wetenschappers. </a:t>
            </a:r>
          </a:p>
          <a:p>
            <a:endParaRPr lang="nl-NL" dirty="0" smtClean="0"/>
          </a:p>
          <a:p>
            <a:r>
              <a:rPr lang="nl-NL" dirty="0" err="1" smtClean="0"/>
              <a:t>Glassman</a:t>
            </a:r>
            <a:r>
              <a:rPr lang="nl-NL" dirty="0" smtClean="0"/>
              <a:t> (1973) deelt de mate van koppeling tussen twee systemen op basis van de activiteit van de variabelen die de twee systemen delen. </a:t>
            </a:r>
          </a:p>
          <a:p>
            <a:r>
              <a:rPr lang="nl-NL" dirty="0" smtClean="0"/>
              <a:t>Voor zover twee systemen ofwel enkele variabelen gemeen of deel zwak variabelen, zijn onafhankelijk van elkaar. </a:t>
            </a:r>
          </a:p>
          <a:p>
            <a:endParaRPr lang="nl-NL" dirty="0" smtClean="0"/>
          </a:p>
          <a:p>
            <a:r>
              <a:rPr lang="nl-NL" dirty="0" smtClean="0"/>
              <a:t>Toegepast op de onderwijssituatie, indien de </a:t>
            </a:r>
            <a:r>
              <a:rPr lang="nl-NL" dirty="0" err="1" smtClean="0"/>
              <a:t>directeur-manager-roosteraar</a:t>
            </a:r>
            <a:r>
              <a:rPr lang="nl-NL" dirty="0" smtClean="0"/>
              <a:t> wordt gezien als een systeem en de </a:t>
            </a:r>
            <a:r>
              <a:rPr lang="nl-NL" dirty="0" err="1" smtClean="0"/>
              <a:t>docent-klas-leerling-ouder</a:t>
            </a:r>
            <a:r>
              <a:rPr lang="nl-NL" dirty="0" smtClean="0"/>
              <a:t> als een ander systeem, En we vinden weinig gemeenschappelijke variabelen, dan kan de directeur worden beschouwd als losjes gekoppeld aan de docent.</a:t>
            </a:r>
          </a:p>
          <a:p>
            <a:endParaRPr lang="nl-NL" dirty="0" smtClean="0"/>
          </a:p>
          <a:p>
            <a:r>
              <a:rPr lang="nl-NL" dirty="0" smtClean="0"/>
              <a:t>Het invoeren van de wettelijke taken en bescherming van de examencommissies kan worden gezien als een versterking van deze </a:t>
            </a:r>
            <a:r>
              <a:rPr lang="nl-NL" dirty="0" err="1" smtClean="0"/>
              <a:t>loosely</a:t>
            </a:r>
            <a:r>
              <a:rPr lang="nl-NL" dirty="0" smtClean="0"/>
              <a:t> </a:t>
            </a:r>
            <a:r>
              <a:rPr lang="nl-NL" dirty="0" err="1" smtClean="0"/>
              <a:t>coupling</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14</a:t>
            </a:fld>
            <a:endParaRPr 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r>
              <a:rPr lang="nl-NL" sz="2000" dirty="0" smtClean="0"/>
              <a:t>Stakeholdertheorie </a:t>
            </a:r>
            <a:r>
              <a:rPr lang="nl-NL" sz="2000" dirty="0" smtClean="0"/>
              <a:t>begint met de veronderstelling dat de stake waarden zijn die noodzakelijk en expliciet een onderdeel zijn van het zakendoen. </a:t>
            </a:r>
          </a:p>
          <a:p>
            <a:r>
              <a:rPr lang="nl-NL" sz="2000" dirty="0" smtClean="0"/>
              <a:t>Waarom komt een manager wel in actie bij de ene </a:t>
            </a:r>
            <a:r>
              <a:rPr lang="nl-NL" sz="2000" dirty="0" err="1" smtClean="0"/>
              <a:t>stakeholder</a:t>
            </a:r>
            <a:r>
              <a:rPr lang="nl-NL" sz="2000" dirty="0" smtClean="0"/>
              <a:t> en waarom niet bij de andere?</a:t>
            </a:r>
          </a:p>
          <a:p>
            <a:endParaRPr lang="nl-NL" sz="2000" dirty="0" smtClean="0"/>
          </a:p>
          <a:p>
            <a:r>
              <a:rPr lang="en-US" sz="2000" dirty="0" smtClean="0"/>
              <a:t>Mitchell, </a:t>
            </a:r>
            <a:r>
              <a:rPr lang="en-US" sz="2000" dirty="0" err="1" smtClean="0"/>
              <a:t>Agle</a:t>
            </a:r>
            <a:r>
              <a:rPr lang="en-US" sz="2000" dirty="0" smtClean="0"/>
              <a:t> and Wood</a:t>
            </a:r>
            <a:r>
              <a:rPr lang="nl-NL" sz="2000" dirty="0" smtClean="0"/>
              <a:t> laten zien dat wanneer een </a:t>
            </a:r>
            <a:r>
              <a:rPr lang="nl-NL" sz="2000" dirty="0" err="1" smtClean="0"/>
              <a:t>stakeholder</a:t>
            </a:r>
            <a:r>
              <a:rPr lang="nl-NL" sz="2000" dirty="0" smtClean="0"/>
              <a:t> zowel macht als noodzaak en legitimiteit heeft, de manager in actie komt.</a:t>
            </a:r>
          </a:p>
          <a:p>
            <a:endParaRPr lang="nl-NL" sz="2000" dirty="0" smtClean="0"/>
          </a:p>
          <a:p>
            <a:r>
              <a:rPr lang="nl-NL" sz="2000" dirty="0" smtClean="0"/>
              <a:t>Voorbeelden zijn: </a:t>
            </a:r>
          </a:p>
          <a:p>
            <a:r>
              <a:rPr lang="nl-NL" sz="2000" dirty="0" smtClean="0"/>
              <a:t>aandeelhouder die macht heeft en legitimiteit (zijn aandeelhouderschap), maar geen urgentie.</a:t>
            </a:r>
            <a:r>
              <a:rPr lang="nl-NL" sz="2000" baseline="0" dirty="0" smtClean="0"/>
              <a:t> Hier valt alles onder dat geen direct financieel resultaat laat zien, bijvoorbeeld toezeggingen over MVO.</a:t>
            </a:r>
          </a:p>
          <a:p>
            <a:r>
              <a:rPr lang="nl-NL" sz="2000" dirty="0" smtClean="0"/>
              <a:t>Omwonende</a:t>
            </a:r>
            <a:r>
              <a:rPr lang="nl-NL" sz="2000" baseline="0" dirty="0" smtClean="0"/>
              <a:t> bij een bedrijf die last heeft van de vrachtwagenverkeer: wel legitimiteit en urgentie, maar geen macht.</a:t>
            </a:r>
          </a:p>
          <a:p>
            <a:r>
              <a:rPr lang="nl-NL" sz="2000" baseline="0" dirty="0" smtClean="0"/>
              <a:t>enzovoort</a:t>
            </a:r>
            <a:endParaRPr lang="nl-NL" sz="2000" dirty="0" smtClean="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15</a:t>
            </a:fld>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meeste </a:t>
            </a:r>
            <a:r>
              <a:rPr lang="nl-NL" dirty="0" smtClean="0"/>
              <a:t>netwerkmodellen </a:t>
            </a:r>
            <a:r>
              <a:rPr lang="nl-NL" dirty="0" smtClean="0"/>
              <a:t>gaan, impliciet, met sterke banden, dus beperken hun toepasbaarheid op kleine, duidelijk omschreven groepen. </a:t>
            </a:r>
          </a:p>
          <a:p>
            <a:endParaRPr lang="nl-NL" dirty="0" smtClean="0"/>
          </a:p>
          <a:p>
            <a:r>
              <a:rPr lang="nl-NL" dirty="0" smtClean="0"/>
              <a:t>Nadruk op zwakke banden leent zich voor de bespreking van de relaties tussen groepen en de analyse van de segmenten van de sociale structuur </a:t>
            </a:r>
            <a:r>
              <a:rPr lang="nl-NL" dirty="0" smtClean="0"/>
              <a:t>is niet </a:t>
            </a:r>
            <a:r>
              <a:rPr lang="nl-NL" dirty="0" smtClean="0"/>
              <a:t>gemakkelijk te definiëren in termen van primaire groepen.</a:t>
            </a:r>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16</a:t>
            </a:fld>
            <a:endParaRPr lang="nl-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17</a:t>
            </a:fld>
            <a:endParaRPr lang="nl-NL" dirty="0"/>
          </a:p>
        </p:txBody>
      </p:sp>
    </p:spTree>
    <p:extLst>
      <p:ext uri="{BB962C8B-B14F-4D97-AF65-F5344CB8AC3E}">
        <p14:creationId xmlns="" xmlns:p14="http://schemas.microsoft.com/office/powerpoint/2010/main" val="386252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kom je tot dergelijke vragen, maar hoe vlieg je dat aan?</a:t>
            </a:r>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18</a:t>
            </a:fld>
            <a:endParaRPr lang="nl-NL" dirty="0"/>
          </a:p>
        </p:txBody>
      </p:sp>
    </p:spTree>
    <p:extLst>
      <p:ext uri="{BB962C8B-B14F-4D97-AF65-F5344CB8AC3E}">
        <p14:creationId xmlns="" xmlns:p14="http://schemas.microsoft.com/office/powerpoint/2010/main" val="1809157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19</a:t>
            </a:fld>
            <a:endParaRPr lang="nl-NL" dirty="0"/>
          </a:p>
        </p:txBody>
      </p:sp>
    </p:spTree>
    <p:extLst>
      <p:ext uri="{BB962C8B-B14F-4D97-AF65-F5344CB8AC3E}">
        <p14:creationId xmlns="" xmlns:p14="http://schemas.microsoft.com/office/powerpoint/2010/main" val="266455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Ik kom uit het informatica/ict</a:t>
            </a:r>
            <a:r>
              <a:rPr lang="nl-NL" baseline="0" dirty="0" smtClean="0"/>
              <a:t> </a:t>
            </a:r>
            <a:r>
              <a:rPr lang="nl-NL" dirty="0" smtClean="0"/>
              <a:t>onderwijs, tegenwoordig ICT-onderwijs.</a:t>
            </a:r>
          </a:p>
          <a:p>
            <a:endParaRPr lang="nl-NL" dirty="0" smtClean="0"/>
          </a:p>
          <a:p>
            <a:r>
              <a:rPr lang="nl-NL" dirty="0" smtClean="0"/>
              <a:t>Eerst HvA, later ook nog in het MBO en daardoor </a:t>
            </a:r>
            <a:r>
              <a:rPr lang="nl-NL" dirty="0" smtClean="0"/>
              <a:t>steeds </a:t>
            </a:r>
            <a:r>
              <a:rPr lang="nl-NL" dirty="0" smtClean="0"/>
              <a:t>meer bestuurlijk actief in en</a:t>
            </a:r>
            <a:r>
              <a:rPr lang="nl-NL" baseline="0" dirty="0" smtClean="0"/>
              <a:t> via het NGI</a:t>
            </a:r>
          </a:p>
          <a:p>
            <a:endParaRPr lang="nl-NL" dirty="0" smtClean="0"/>
          </a:p>
          <a:p>
            <a:r>
              <a:rPr lang="nl-NL" dirty="0" smtClean="0"/>
              <a:t>Wat</a:t>
            </a:r>
            <a:r>
              <a:rPr lang="nl-NL" baseline="0" dirty="0" smtClean="0"/>
              <a:t> me toen al intrigeerde is de vraag: wanneer doe je het nu goed als beroepsopleiding? </a:t>
            </a:r>
          </a:p>
          <a:p>
            <a:r>
              <a:rPr lang="nl-NL" baseline="0" dirty="0" smtClean="0"/>
              <a:t>Wat betreft je studenten was en is dat relatief helder: als ze een baan vinden waar ze tevreden mee zijn en waar ze de kennis die ze hebben opgedaan kunnen gebruiken.</a:t>
            </a:r>
          </a:p>
          <a:p>
            <a:r>
              <a:rPr lang="nl-NL" baseline="0" dirty="0" smtClean="0"/>
              <a:t>Maar daarmee komt gelijk de volgende vraag: wanneer geef je de juiste kennis mee?</a:t>
            </a:r>
          </a:p>
          <a:p>
            <a:endParaRPr lang="nl-NL" baseline="0" dirty="0" smtClean="0"/>
          </a:p>
          <a:p>
            <a:r>
              <a:rPr lang="nl-NL" baseline="0" dirty="0" smtClean="0"/>
              <a:t>Dat zou je dan moeten vragen aan de bedrijven waar ze terecht komen. En eerlijk gezegd, daar begint mijn zoektocht.</a:t>
            </a:r>
          </a:p>
          <a:p>
            <a:endParaRPr lang="nl-NL" baseline="0" dirty="0" smtClean="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2</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NIOC 2011 </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Hogeschool 1: wij analyseren jaarlijks de drie belangrijkste </a:t>
            </a:r>
            <a:r>
              <a:rPr lang="nl-NL" sz="1200" kern="1200" dirty="0" err="1" smtClean="0">
                <a:solidFill>
                  <a:schemeClr val="tx1"/>
                </a:solidFill>
                <a:effectLst/>
                <a:latin typeface="+mn-lt"/>
                <a:ea typeface="+mn-ea"/>
                <a:cs typeface="+mn-cs"/>
              </a:rPr>
              <a:t>trend-watchers</a:t>
            </a:r>
            <a:r>
              <a:rPr lang="nl-NL" sz="1200" kern="1200" dirty="0" smtClean="0">
                <a:solidFill>
                  <a:schemeClr val="tx1"/>
                </a:solidFill>
                <a:effectLst/>
                <a:latin typeface="+mn-lt"/>
                <a:ea typeface="+mn-ea"/>
                <a:cs typeface="+mn-cs"/>
              </a:rPr>
              <a:t> en nemen die onderwerpen over die alle drie als blijvende innovatie beschrijven. </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Hogeschool 2: wij bewaken dat het programma gebaseerd is op de onvergankelijke basiskennis en nemen geen hypes op. Iedere jaar kiezen we waar de basiskennis mee moet worden uitgebreid of wat eruit weggelaten kan worden. </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Hogeschool 3: wij werken met een beroepenveldcommissie, bestaande uit leidinggevenden bij bedrijven, waar onze studenten stage lopen of vaak terechtkomen na het afstuderen. Deze beroepenveldcommissie geeft jaarlijks aan wat er is veranderd. </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Hogeschool 4: wij analyseren wat onze begeleiders in het werkveld tegenkomen. </a:t>
            </a:r>
          </a:p>
          <a:p>
            <a:pPr lvl="0"/>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Hogeschool 5: wij nemen ad hoc op wat er zoal langs komt en geen hype is.</a:t>
            </a:r>
          </a:p>
          <a:p>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3</a:t>
            </a:fld>
            <a:endParaRPr lang="nl-NL" dirty="0"/>
          </a:p>
        </p:txBody>
      </p:sp>
    </p:spTree>
    <p:extLst>
      <p:ext uri="{BB962C8B-B14F-4D97-AF65-F5344CB8AC3E}">
        <p14:creationId xmlns="" xmlns:p14="http://schemas.microsoft.com/office/powerpoint/2010/main" val="419687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en-US" sz="1400" b="0" i="0" kern="1200" dirty="0" smtClean="0">
                <a:solidFill>
                  <a:schemeClr val="tx1"/>
                </a:solidFill>
                <a:effectLst/>
                <a:latin typeface="+mn-lt"/>
                <a:ea typeface="+mn-ea"/>
                <a:cs typeface="+mn-cs"/>
              </a:rPr>
              <a:t>Italy</a:t>
            </a:r>
            <a:endParaRPr lang="nl-NL"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The link between industry and education is not easy, and in Italy it's managed in a formal way, which is not very effective as far as I understand: the so-called social partners (trade unions and employers' federations) are involved, but they are more interested in policy issues than in contents. Paolo </a:t>
            </a:r>
            <a:r>
              <a:rPr lang="en-US" sz="1400" b="0" i="0" kern="1200" dirty="0" err="1" smtClean="0">
                <a:solidFill>
                  <a:schemeClr val="tx1"/>
                </a:solidFill>
                <a:effectLst/>
                <a:latin typeface="+mn-lt"/>
                <a:ea typeface="+mn-ea"/>
                <a:cs typeface="+mn-cs"/>
              </a:rPr>
              <a:t>Schgör</a:t>
            </a:r>
            <a:r>
              <a:rPr lang="en-US" sz="1400" b="0" i="0" kern="1200" dirty="0" smtClean="0">
                <a:solidFill>
                  <a:schemeClr val="tx1"/>
                </a:solidFill>
                <a:effectLst/>
                <a:latin typeface="+mn-lt"/>
                <a:ea typeface="+mn-ea"/>
                <a:cs typeface="+mn-cs"/>
              </a:rPr>
              <a:t>, AICA - </a:t>
            </a:r>
            <a:r>
              <a:rPr lang="en-US" sz="1400" b="0" i="0" kern="1200" dirty="0" err="1" smtClean="0">
                <a:solidFill>
                  <a:schemeClr val="tx1"/>
                </a:solidFill>
                <a:effectLst/>
                <a:latin typeface="+mn-lt"/>
                <a:ea typeface="+mn-ea"/>
                <a:cs typeface="+mn-cs"/>
              </a:rPr>
              <a:t>Associazione</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Italiana</a:t>
            </a:r>
            <a:r>
              <a:rPr lang="en-US" sz="1400" b="0" i="0" kern="1200" dirty="0" smtClean="0">
                <a:solidFill>
                  <a:schemeClr val="tx1"/>
                </a:solidFill>
                <a:effectLst/>
                <a:latin typeface="+mn-lt"/>
                <a:ea typeface="+mn-ea"/>
                <a:cs typeface="+mn-cs"/>
              </a:rPr>
              <a:t> per </a:t>
            </a:r>
            <a:r>
              <a:rPr lang="en-US" sz="1400" b="0" i="0" kern="1200" dirty="0" err="1" smtClean="0">
                <a:solidFill>
                  <a:schemeClr val="tx1"/>
                </a:solidFill>
                <a:effectLst/>
                <a:latin typeface="+mn-lt"/>
                <a:ea typeface="+mn-ea"/>
                <a:cs typeface="+mn-cs"/>
              </a:rPr>
              <a:t>l'Informatica</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ed</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il</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Calcolo</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Automatico</a:t>
            </a:r>
            <a:r>
              <a:rPr lang="en-US" sz="1400" b="0" i="0" kern="1200" dirty="0" smtClean="0">
                <a:solidFill>
                  <a:schemeClr val="tx1"/>
                </a:solidFill>
                <a:effectLst/>
                <a:latin typeface="+mn-lt"/>
                <a:ea typeface="+mn-ea"/>
                <a:cs typeface="+mn-cs"/>
              </a:rPr>
              <a:t>.</a:t>
            </a:r>
            <a:endParaRPr lang="nl-NL"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Hungary</a:t>
            </a:r>
            <a:endParaRPr lang="nl-NL"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What our faculty is doing in this respect is to establish and maintain so called Competence Centers with leading IT companies focusing on key technologies. Such </a:t>
            </a:r>
            <a:r>
              <a:rPr lang="en-US" sz="1400" b="0" i="0" kern="1200" dirty="0" err="1" smtClean="0">
                <a:solidFill>
                  <a:schemeClr val="tx1"/>
                </a:solidFill>
                <a:effectLst/>
                <a:latin typeface="+mn-lt"/>
                <a:ea typeface="+mn-ea"/>
                <a:cs typeface="+mn-cs"/>
              </a:rPr>
              <a:t>CCc</a:t>
            </a:r>
            <a:r>
              <a:rPr lang="en-US" sz="1400" b="0" i="0" kern="1200" dirty="0" smtClean="0">
                <a:solidFill>
                  <a:schemeClr val="tx1"/>
                </a:solidFill>
                <a:effectLst/>
                <a:latin typeface="+mn-lt"/>
                <a:ea typeface="+mn-ea"/>
                <a:cs typeface="+mn-cs"/>
              </a:rPr>
              <a:t> were set up e.g. with Cisco for networking, Nokia for mobile informatics, Oracle for databases etc. These centers operate as technology transfer mechanisms between industry and our faculty. </a:t>
            </a:r>
            <a:r>
              <a:rPr lang="en-GB" sz="1400" b="0" i="0" kern="1200" dirty="0" smtClean="0">
                <a:solidFill>
                  <a:schemeClr val="tx1"/>
                </a:solidFill>
                <a:effectLst/>
                <a:latin typeface="+mn-lt"/>
                <a:ea typeface="+mn-ea"/>
                <a:cs typeface="+mn-cs"/>
              </a:rPr>
              <a:t>Professor dr. </a:t>
            </a:r>
            <a:r>
              <a:rPr lang="en-US" sz="1400" b="0" i="0" kern="1200" dirty="0" err="1" smtClean="0">
                <a:solidFill>
                  <a:schemeClr val="tx1"/>
                </a:solidFill>
                <a:effectLst/>
                <a:latin typeface="+mn-lt"/>
                <a:ea typeface="+mn-ea"/>
                <a:cs typeface="+mn-cs"/>
              </a:rPr>
              <a:t>Dezső</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Sima</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Obuda</a:t>
            </a:r>
            <a:r>
              <a:rPr lang="en-US" sz="1400" b="0" i="0" kern="1200" dirty="0" smtClean="0">
                <a:solidFill>
                  <a:schemeClr val="tx1"/>
                </a:solidFill>
                <a:effectLst/>
                <a:latin typeface="+mn-lt"/>
                <a:ea typeface="+mn-ea"/>
                <a:cs typeface="+mn-cs"/>
              </a:rPr>
              <a:t> University. </a:t>
            </a:r>
            <a:endParaRPr lang="nl-NL" sz="1400" b="0" i="0" kern="1200" dirty="0" smtClean="0">
              <a:solidFill>
                <a:schemeClr val="tx1"/>
              </a:solidFill>
              <a:effectLst/>
              <a:latin typeface="+mn-lt"/>
              <a:ea typeface="+mn-ea"/>
              <a:cs typeface="+mn-cs"/>
            </a:endParaRPr>
          </a:p>
          <a:p>
            <a:r>
              <a:rPr lang="en-GB" sz="1400" b="0" i="0" kern="1200" dirty="0" smtClean="0">
                <a:solidFill>
                  <a:schemeClr val="tx1"/>
                </a:solidFill>
                <a:effectLst/>
                <a:latin typeface="+mn-lt"/>
                <a:ea typeface="+mn-ea"/>
                <a:cs typeface="+mn-cs"/>
              </a:rPr>
              <a:t>Spain</a:t>
            </a:r>
            <a:endParaRPr lang="nl-NL"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I guess that happens, at least in Spain, not in a continuous and formal way, but in a punctual form and in sync with special events, such as program curricula design, accreditation requests, audit controls, and the like. In certain, somehow exceptional cases, such as when deans or most faculty do come or are closely linked to the IT professions, then "professional alignment" becomes more ingrained and continuous than in the other more conventional and more common academic situations. Professor dr. </a:t>
            </a:r>
            <a:r>
              <a:rPr lang="en-GB" sz="1400" b="0" i="0" kern="1200" dirty="0" smtClean="0">
                <a:solidFill>
                  <a:schemeClr val="tx1"/>
                </a:solidFill>
                <a:effectLst/>
                <a:latin typeface="+mn-lt"/>
                <a:ea typeface="+mn-ea"/>
                <a:cs typeface="+mn-cs"/>
              </a:rPr>
              <a:t>Joan A. Pastor</a:t>
            </a:r>
            <a:r>
              <a:rPr lang="en-US" sz="1400" b="0" i="0" kern="1200" dirty="0" smtClean="0">
                <a:solidFill>
                  <a:schemeClr val="tx1"/>
                </a:solidFill>
                <a:effectLst/>
                <a:latin typeface="+mn-lt"/>
                <a:ea typeface="+mn-ea"/>
                <a:cs typeface="+mn-cs"/>
              </a:rPr>
              <a:t>, </a:t>
            </a:r>
            <a:r>
              <a:rPr lang="en-GB" sz="1400" b="0" i="0" kern="1200" dirty="0" smtClean="0">
                <a:solidFill>
                  <a:schemeClr val="tx1"/>
                </a:solidFill>
                <a:effectLst/>
                <a:latin typeface="+mn-lt"/>
                <a:ea typeface="+mn-ea"/>
                <a:cs typeface="+mn-cs"/>
              </a:rPr>
              <a:t>Informatics, Telecommunication and </a:t>
            </a:r>
            <a:r>
              <a:rPr lang="en-GB" sz="1400" b="0" i="0" kern="1200" dirty="0" err="1" smtClean="0">
                <a:solidFill>
                  <a:schemeClr val="tx1"/>
                </a:solidFill>
                <a:effectLst/>
                <a:latin typeface="+mn-lt"/>
                <a:ea typeface="+mn-ea"/>
                <a:cs typeface="+mn-cs"/>
              </a:rPr>
              <a:t>Mutimedia</a:t>
            </a:r>
            <a:r>
              <a:rPr lang="en-GB" sz="1400" b="0" i="0" kern="1200" dirty="0" smtClean="0">
                <a:solidFill>
                  <a:schemeClr val="tx1"/>
                </a:solidFill>
                <a:effectLst/>
                <a:latin typeface="+mn-lt"/>
                <a:ea typeface="+mn-ea"/>
                <a:cs typeface="+mn-cs"/>
              </a:rPr>
              <a:t> Studies, Open University of Catalonia (UOC).</a:t>
            </a:r>
            <a:endParaRPr lang="nl-NL"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Australia</a:t>
            </a:r>
            <a:endParaRPr lang="nl-NL"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University degrees need to be accredited. This of course depends on what the degree is. In teaching we need to achieve accreditation with the relevant teacher registration board, in medicine it is the same and so on. I am currently on an advisory board for an educational technologies post graduate certificate course that one university in Melbourne is developing. That board consists of academics (from a couple of universities), teacher professional associations, teachers, government representatives and acknowledged leaders in the field. The decisions of the board are not binding but our input is certainly important to the course developers. This qualification is not a registration degree. </a:t>
            </a:r>
            <a:r>
              <a:rPr lang="en-GB" sz="1400" b="0" i="0" kern="1200" dirty="0" smtClean="0">
                <a:solidFill>
                  <a:schemeClr val="tx1"/>
                </a:solidFill>
                <a:effectLst/>
                <a:latin typeface="+mn-lt"/>
                <a:ea typeface="+mn-ea"/>
                <a:cs typeface="+mn-cs"/>
              </a:rPr>
              <a:t>Professor Nicholas Reynolds, University of Melbourne.</a:t>
            </a:r>
            <a:endParaRPr lang="nl-NL" sz="1400" b="0" i="0" kern="1200" dirty="0" smtClean="0">
              <a:solidFill>
                <a:schemeClr val="tx1"/>
              </a:solidFill>
              <a:effectLst/>
              <a:latin typeface="+mn-lt"/>
              <a:ea typeface="+mn-ea"/>
              <a:cs typeface="+mn-cs"/>
            </a:endParaRPr>
          </a:p>
          <a:p>
            <a:r>
              <a:rPr lang="en-GB" sz="1400" b="0" i="0" kern="1200" dirty="0" smtClean="0">
                <a:solidFill>
                  <a:schemeClr val="tx1"/>
                </a:solidFill>
                <a:effectLst/>
                <a:latin typeface="+mn-lt"/>
                <a:ea typeface="+mn-ea"/>
                <a:cs typeface="+mn-cs"/>
              </a:rPr>
              <a:t> Ireland</a:t>
            </a:r>
            <a:endParaRPr lang="nl-NL" sz="1400" b="0" i="0" kern="1200" dirty="0" smtClean="0">
              <a:solidFill>
                <a:schemeClr val="tx1"/>
              </a:solidFill>
              <a:effectLst/>
              <a:latin typeface="+mn-lt"/>
              <a:ea typeface="+mn-ea"/>
              <a:cs typeface="+mn-cs"/>
            </a:endParaRPr>
          </a:p>
          <a:p>
            <a:r>
              <a:rPr lang="en-GB" sz="1400" b="0" i="0" kern="1200" dirty="0" smtClean="0">
                <a:solidFill>
                  <a:schemeClr val="tx1"/>
                </a:solidFill>
                <a:effectLst/>
                <a:latin typeface="+mn-lt"/>
                <a:ea typeface="+mn-ea"/>
                <a:cs typeface="+mn-cs"/>
              </a:rPr>
              <a:t>Your description of the situation in the Netherlands sounds quite similar to the situation that arises here. I would say that most institutions here have some kind of occasional “advisory panel” (I have participated in three such, at Dundalk Institute of Technology, at </a:t>
            </a:r>
            <a:r>
              <a:rPr lang="en-GB" sz="1400" b="0" i="0" kern="1200" dirty="0" err="1" smtClean="0">
                <a:solidFill>
                  <a:schemeClr val="tx1"/>
                </a:solidFill>
                <a:effectLst/>
                <a:latin typeface="+mn-lt"/>
                <a:ea typeface="+mn-ea"/>
                <a:cs typeface="+mn-cs"/>
              </a:rPr>
              <a:t>Athlone</a:t>
            </a:r>
            <a:r>
              <a:rPr lang="en-GB" sz="1400" b="0" i="0" kern="1200" dirty="0" smtClean="0">
                <a:solidFill>
                  <a:schemeClr val="tx1"/>
                </a:solidFill>
                <a:effectLst/>
                <a:latin typeface="+mn-lt"/>
                <a:ea typeface="+mn-ea"/>
                <a:cs typeface="+mn-cs"/>
              </a:rPr>
              <a:t> Institute of Technology, and at Dublin City University). I have also sat on an evaluation panel for Chartered Engineering qualification status for NUI Galway on behalf of the Institute of Engineers in Ireland. The rigor with which the various colleges interact with Industry is nevertheless unclear. At Galway, they were very keen to hear what we had to say, as they wanted to retain the CEng qualification status. In </a:t>
            </a:r>
            <a:r>
              <a:rPr lang="en-GB" sz="1400" b="0" i="0" kern="1200" dirty="0" err="1" smtClean="0">
                <a:solidFill>
                  <a:schemeClr val="tx1"/>
                </a:solidFill>
                <a:effectLst/>
                <a:latin typeface="+mn-lt"/>
                <a:ea typeface="+mn-ea"/>
                <a:cs typeface="+mn-cs"/>
              </a:rPr>
              <a:t>Athlone</a:t>
            </a:r>
            <a:r>
              <a:rPr lang="en-GB" sz="1400" b="0" i="0" kern="1200" dirty="0" smtClean="0">
                <a:solidFill>
                  <a:schemeClr val="tx1"/>
                </a:solidFill>
                <a:effectLst/>
                <a:latin typeface="+mn-lt"/>
                <a:ea typeface="+mn-ea"/>
                <a:cs typeface="+mn-cs"/>
              </a:rPr>
              <a:t>, on the other hand, I got the impression that I was undertaking an exercise that the colleges processes required rather than wanted. Declan Brady, VP Professionalism and Skills at CEPIS and CTO at Fujitsu Ireland.</a:t>
            </a:r>
            <a:endParaRPr lang="nl-NL" sz="1400" b="0" i="0" kern="1200" dirty="0" smtClean="0">
              <a:solidFill>
                <a:schemeClr val="tx1"/>
              </a:solidFill>
              <a:effectLst/>
              <a:latin typeface="+mn-lt"/>
              <a:ea typeface="+mn-ea"/>
              <a:cs typeface="+mn-cs"/>
            </a:endParaRPr>
          </a:p>
          <a:p>
            <a:r>
              <a:rPr lang="en-GB" sz="1400" b="0" i="0" kern="1200" dirty="0" smtClean="0">
                <a:solidFill>
                  <a:schemeClr val="tx1"/>
                </a:solidFill>
                <a:effectLst/>
                <a:latin typeface="+mn-lt"/>
                <a:ea typeface="+mn-ea"/>
                <a:cs typeface="+mn-cs"/>
              </a:rPr>
              <a:t>Denmark</a:t>
            </a:r>
            <a:endParaRPr lang="nl-NL" sz="1400" b="0" i="0" kern="1200" dirty="0" smtClean="0">
              <a:solidFill>
                <a:schemeClr val="tx1"/>
              </a:solidFill>
              <a:effectLst/>
              <a:latin typeface="+mn-lt"/>
              <a:ea typeface="+mn-ea"/>
              <a:cs typeface="+mn-cs"/>
            </a:endParaRPr>
          </a:p>
          <a:p>
            <a:r>
              <a:rPr lang="en-GB" sz="1400" b="0" i="0" kern="1200" dirty="0" smtClean="0">
                <a:solidFill>
                  <a:schemeClr val="tx1"/>
                </a:solidFill>
                <a:effectLst/>
                <a:latin typeface="+mn-lt"/>
                <a:ea typeface="+mn-ea"/>
                <a:cs typeface="+mn-cs"/>
              </a:rPr>
              <a:t>Since 2007 it has been mandatory for universities to set up user panels with external representatives. Universities must include employer panels in the development of education and engage in dialogue with panels of education quality and relevance. The University appoints one or more user panels, composed of external members. The members shall collectively have experience with and insight into education and employment areas, which provide access to education. The university guarantees a dialogue between employer panel and university education quality and relevance to society and involving the employer panel at the development of new and existing programs and by developing new teaching and examination forms. Employer Panel may issue an opinion and make proposals to the university on all matters relating to education. Advisory Panel will give its opinion on any matter which the university sends to the employer panel. </a:t>
            </a:r>
            <a:r>
              <a:rPr lang="nl-NL" sz="1400" b="0" i="0" kern="1200" dirty="0" smtClean="0">
                <a:solidFill>
                  <a:schemeClr val="tx1"/>
                </a:solidFill>
                <a:effectLst/>
                <a:latin typeface="+mn-lt"/>
                <a:ea typeface="+mn-ea"/>
                <a:cs typeface="+mn-cs"/>
              </a:rPr>
              <a:t>University Act § 13 a, Denmark / Tony Franke, CEO ECDL </a:t>
            </a:r>
            <a:r>
              <a:rPr lang="nl-NL" sz="1400" b="0" i="0" kern="1200" dirty="0" err="1" smtClean="0">
                <a:solidFill>
                  <a:schemeClr val="tx1"/>
                </a:solidFill>
                <a:effectLst/>
                <a:latin typeface="+mn-lt"/>
                <a:ea typeface="+mn-ea"/>
                <a:cs typeface="+mn-cs"/>
              </a:rPr>
              <a:t>Denmark</a:t>
            </a:r>
            <a:r>
              <a:rPr lang="nl-NL" sz="1400" b="0" i="0" kern="1200" dirty="0" smtClean="0">
                <a:solidFill>
                  <a:schemeClr val="tx1"/>
                </a:solidFill>
                <a:effectLst/>
                <a:latin typeface="+mn-lt"/>
                <a:ea typeface="+mn-ea"/>
                <a:cs typeface="+mn-cs"/>
              </a:rPr>
              <a:t>.</a:t>
            </a:r>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4</a:t>
            </a:fld>
            <a:endParaRPr lang="nl-NL" dirty="0"/>
          </a:p>
        </p:txBody>
      </p:sp>
    </p:spTree>
    <p:extLst>
      <p:ext uri="{BB962C8B-B14F-4D97-AF65-F5344CB8AC3E}">
        <p14:creationId xmlns="" xmlns:p14="http://schemas.microsoft.com/office/powerpoint/2010/main" val="286696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de publieke opinie zegt</a:t>
            </a:r>
          </a:p>
          <a:p>
            <a:endParaRPr lang="nl-NL" dirty="0" smtClean="0"/>
          </a:p>
          <a:p>
            <a:r>
              <a:rPr lang="nl-NL" dirty="0" smtClean="0"/>
              <a:t>Dit zijn zo een paar krantenkoppen van de laatste maanden. Koppen die we allemaal zien en wellicht overheen</a:t>
            </a:r>
            <a:r>
              <a:rPr lang="nl-NL" baseline="0" dirty="0" smtClean="0"/>
              <a:t> lezen</a:t>
            </a:r>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5</a:t>
            </a:fld>
            <a:endParaRPr lang="nl-NL" dirty="0"/>
          </a:p>
        </p:txBody>
      </p:sp>
    </p:spTree>
    <p:extLst>
      <p:ext uri="{BB962C8B-B14F-4D97-AF65-F5344CB8AC3E}">
        <p14:creationId xmlns="" xmlns:p14="http://schemas.microsoft.com/office/powerpoint/2010/main" val="81447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kom je tot dergelijke vragen, maar hoe vlieg je dat aan?</a:t>
            </a:r>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6</a:t>
            </a:fld>
            <a:endParaRPr lang="nl-NL" dirty="0"/>
          </a:p>
        </p:txBody>
      </p:sp>
    </p:spTree>
    <p:extLst>
      <p:ext uri="{BB962C8B-B14F-4D97-AF65-F5344CB8AC3E}">
        <p14:creationId xmlns="" xmlns:p14="http://schemas.microsoft.com/office/powerpoint/2010/main" val="180915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920222">
              <a:defRPr/>
            </a:pPr>
            <a:r>
              <a:rPr lang="nl-NL" dirty="0" smtClean="0"/>
              <a:t>En daar komt dan ook nog de hbo-raad:</a:t>
            </a:r>
          </a:p>
          <a:p>
            <a:pPr defTabSz="920222">
              <a:defRPr/>
            </a:pPr>
            <a:endParaRPr lang="nl-NL" dirty="0" smtClean="0"/>
          </a:p>
          <a:p>
            <a:pPr defTabSz="920222">
              <a:defRPr/>
            </a:pPr>
            <a:r>
              <a:rPr lang="nl-NL" dirty="0" smtClean="0"/>
              <a:t>“Het hbo leidt op voor de arbeidsmarkt, en de accreditatie van opleidingen is mede afhankelijk van een goede afstemming met het beroepenveld.” Aldus de hbo-raad in: “Kennis die werkt, beeld van het hbo anno 2012”. Deze publicatie was aanleiding om accreditatierapporten te bekijken naar hun relatie met het beroepenveld en de manier waarop beschreven wordt hoe informaticaopleidingen zorgen voor die “goede afstemming met het beroepenveld”.</a:t>
            </a:r>
          </a:p>
          <a:p>
            <a:endParaRPr lang="nl-NL" dirty="0" smtClean="0"/>
          </a:p>
          <a:p>
            <a:r>
              <a:rPr lang="nl-NL" i="1" dirty="0" smtClean="0">
                <a:solidFill>
                  <a:srgbClr val="FF0000"/>
                </a:solidFill>
              </a:rPr>
              <a:t>Deze publicatie was aanleiding om accreditatierapporten te bekijken naar hun relatie met het beroepenveld en de manier waarop beschreven wordt hoe informaticaopleidingen zorgen voor die “goede afstemming met het beroepenveld”.</a:t>
            </a:r>
            <a:endParaRPr lang="nl-NL" i="1" dirty="0">
              <a:solidFill>
                <a:srgbClr val="FF0000"/>
              </a:solidFill>
            </a:endParaRPr>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7</a:t>
            </a:fld>
            <a:endParaRPr lang="nl-NL" dirty="0"/>
          </a:p>
        </p:txBody>
      </p:sp>
    </p:spTree>
    <p:extLst>
      <p:ext uri="{BB962C8B-B14F-4D97-AF65-F5344CB8AC3E}">
        <p14:creationId xmlns="" xmlns:p14="http://schemas.microsoft.com/office/powerpoint/2010/main" val="387967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Wat de wet zegt</a:t>
            </a:r>
          </a:p>
          <a:p>
            <a:endParaRPr lang="nl-NL" dirty="0" smtClean="0"/>
          </a:p>
          <a:p>
            <a:r>
              <a:rPr lang="nl-NL" dirty="0" smtClean="0"/>
              <a:t>Zij verrichten ontwerp- en ontwikkelactiviteiten of onderzoek gericht op de </a:t>
            </a:r>
            <a:r>
              <a:rPr lang="nl-NL" b="1" dirty="0" smtClean="0"/>
              <a:t>beroepspraktijk</a:t>
            </a:r>
            <a:r>
              <a:rPr lang="nl-NL" dirty="0" smtClean="0"/>
              <a:t>;</a:t>
            </a:r>
          </a:p>
          <a:p>
            <a:r>
              <a:rPr lang="nl-NL" dirty="0" smtClean="0"/>
              <a:t>Zij dragen bij aan </a:t>
            </a:r>
            <a:r>
              <a:rPr lang="nl-NL" b="1" dirty="0" smtClean="0"/>
              <a:t>de ontwikkeling van beroepen waarop het onderwijs is gericht</a:t>
            </a:r>
            <a:r>
              <a:rPr lang="nl-NL" dirty="0" smtClean="0"/>
              <a:t>.</a:t>
            </a:r>
          </a:p>
          <a:p>
            <a:endParaRPr lang="nl-NL"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8</a:t>
            </a:fld>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i="1" dirty="0" smtClean="0"/>
              <a:t>Afstemming in accreditatierapporten</a:t>
            </a:r>
          </a:p>
          <a:p>
            <a:r>
              <a:rPr lang="nl-NL" dirty="0" smtClean="0"/>
              <a:t>Voor een eerste analyse zijn rapporten van alle hbo-bachelor informaticaopleidingen (NVAO, 2012) vergeleken. Het gaat hierbij om totaal 53 informaticaopleidingen die op 25 april 2012 geaccrediteerd waren. Dit zijn 21 Informatica, 18 bedrijfskundige informatica en 15 technische informatica opleidingen. </a:t>
            </a:r>
          </a:p>
          <a:p>
            <a:endParaRPr lang="nl-NL" dirty="0" smtClean="0"/>
          </a:p>
          <a:p>
            <a:pPr defTabSz="920222">
              <a:defRPr/>
            </a:pPr>
            <a:r>
              <a:rPr lang="nl-NL" b="1" dirty="0" smtClean="0"/>
              <a:t>(en met in het achterhoofd het statement van de hbo-raad: “de accreditatie van opleidingen is mede afhankelijk van een goede afstemming met het beroepenveld”)</a:t>
            </a:r>
          </a:p>
          <a:p>
            <a:endParaRPr lang="nl-NL" b="1" dirty="0"/>
          </a:p>
        </p:txBody>
      </p:sp>
      <p:sp>
        <p:nvSpPr>
          <p:cNvPr id="4" name="Tijdelijke aanduiding voor dianummer 3"/>
          <p:cNvSpPr>
            <a:spLocks noGrp="1"/>
          </p:cNvSpPr>
          <p:nvPr>
            <p:ph type="sldNum" sz="quarter" idx="10"/>
          </p:nvPr>
        </p:nvSpPr>
        <p:spPr/>
        <p:txBody>
          <a:bodyPr/>
          <a:lstStyle/>
          <a:p>
            <a:fld id="{59C92E50-38DA-4B2C-A6F6-CADB8D1E8AF8}" type="slidenum">
              <a:rPr lang="nl-NL" smtClean="0"/>
              <a:pPr/>
              <a:t>9</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één regel">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0" hasCustomPrompt="1"/>
          </p:nvPr>
        </p:nvSpPr>
        <p:spPr>
          <a:xfrm>
            <a:off x="0" y="0"/>
            <a:ext cx="9144000" cy="6858000"/>
          </a:xfrm>
        </p:spPr>
        <p:txBody>
          <a:bodyPr>
            <a:normAutofit/>
          </a:bodyPr>
          <a:lstStyle>
            <a:lvl1pPr marL="0" indent="0">
              <a:buNone/>
              <a:defRPr sz="1400" baseline="0">
                <a:solidFill>
                  <a:srgbClr val="FF0000"/>
                </a:solidFill>
              </a:defRPr>
            </a:lvl1pPr>
          </a:lstStyle>
          <a:p>
            <a:r>
              <a:rPr lang="nl-NL" dirty="0" smtClean="0"/>
              <a:t>Klik om afbeelding in te voegen, kies daarna “Dia bijwerken” in het lint (tab VU) om de juiste beeldelementen (driehoekje/logo) toe te voegen</a:t>
            </a:r>
            <a:endParaRPr lang="nl-NL" dirty="0"/>
          </a:p>
        </p:txBody>
      </p:sp>
      <p:sp>
        <p:nvSpPr>
          <p:cNvPr id="2" name="Titel 1"/>
          <p:cNvSpPr>
            <a:spLocks noGrp="1"/>
          </p:cNvSpPr>
          <p:nvPr>
            <p:ph type="ctrTitle"/>
          </p:nvPr>
        </p:nvSpPr>
        <p:spPr>
          <a:xfrm>
            <a:off x="428400" y="460800"/>
            <a:ext cx="5490000" cy="630000"/>
          </a:xfrm>
          <a:solidFill>
            <a:srgbClr val="0089CF">
              <a:alpha val="89804"/>
            </a:srgbClr>
          </a:solidFill>
          <a:ln>
            <a:noFill/>
          </a:ln>
          <a:effectLst>
            <a:outerShdw blurRad="50800" dist="38100" dir="5400000" algn="ctr" rotWithShape="0">
              <a:srgbClr val="A6A6A6">
                <a:alpha val="40000"/>
              </a:srgbClr>
            </a:outerShdw>
          </a:effectLst>
        </p:spPr>
        <p:txBody>
          <a:bodyPr lIns="180000" tIns="180000" rIns="180000" bIns="180000">
            <a:noAutofit/>
          </a:bodyPr>
          <a:lstStyle>
            <a:lvl1pPr algn="l">
              <a:defRPr sz="3200" cap="all" baseline="0">
                <a:solidFill>
                  <a:schemeClr val="bg1"/>
                </a:solidFill>
                <a:latin typeface="Arial Narrow" pitchFamily="34" charset="0"/>
              </a:defRPr>
            </a:lvl1pPr>
          </a:lstStyle>
          <a:p>
            <a:endParaRPr lang="nl-NL" dirty="0"/>
          </a:p>
        </p:txBody>
      </p:sp>
      <p:sp>
        <p:nvSpPr>
          <p:cNvPr id="7" name="KopieerDriehoekje"/>
          <p:cNvSpPr/>
          <p:nvPr userDrawn="1"/>
        </p:nvSpPr>
        <p:spPr>
          <a:xfrm flipV="1">
            <a:off x="936625" y="1090800"/>
            <a:ext cx="196850" cy="98425"/>
          </a:xfrm>
          <a:prstGeom prst="triangle">
            <a:avLst/>
          </a:prstGeom>
          <a:solidFill>
            <a:srgbClr val="0089CF">
              <a:alpha val="89804"/>
            </a:srgbClr>
          </a:solidFill>
          <a:ln w="3175">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pic>
        <p:nvPicPr>
          <p:cNvPr id="10" name="KopieerVU_logo" descr="VUlogo_NL_Taglineblauw_Wit_HR_RGB.png"/>
          <p:cNvPicPr>
            <a:picLocks noChangeAspect="1"/>
          </p:cNvPicPr>
          <p:nvPr userDrawn="1"/>
        </p:nvPicPr>
        <p:blipFill>
          <a:blip r:embed="rId2" cstate="print"/>
          <a:stretch>
            <a:fillRect/>
          </a:stretch>
        </p:blipFill>
        <p:spPr>
          <a:xfrm>
            <a:off x="6719887" y="5319888"/>
            <a:ext cx="2160000" cy="1191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080000"/>
          </a:xfrm>
          <a:solidFill>
            <a:srgbClr val="0089CF">
              <a:alpha val="89804"/>
            </a:srgbClr>
          </a:solidFill>
          <a:ln>
            <a:noFill/>
          </a:ln>
          <a:effectLst>
            <a:outerShdw blurRad="50800" dist="38100" dir="5400000" algn="ctr" rotWithShape="0">
              <a:srgbClr val="A6A6A6">
                <a:alpha val="40000"/>
              </a:srgbClr>
            </a:outerShdw>
          </a:effectLst>
        </p:spPr>
        <p:txBody>
          <a:bodyPr lIns="540000" tIns="180000" rIns="0" bIns="180000" anchor="b" anchorCtr="0">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15" name="Rechthoek 14"/>
          <p:cNvSpPr/>
          <p:nvPr userDrawn="1"/>
        </p:nvSpPr>
        <p:spPr>
          <a:xfrm>
            <a:off x="0" y="6616273"/>
            <a:ext cx="9144000" cy="259200"/>
          </a:xfrm>
          <a:prstGeom prst="rect">
            <a:avLst/>
          </a:prstGeom>
          <a:solidFill>
            <a:srgbClr val="005B9D"/>
          </a:solidFill>
          <a:ln>
            <a:noFill/>
          </a:ln>
        </p:spPr>
        <p:txBody>
          <a:bodyPr vert="horz" wrap="square" lIns="180000" tIns="0" rIns="0" bIns="180000" rtlCol="0">
            <a:spAutoFit/>
          </a:bodyPr>
          <a:lstStyle/>
          <a:p>
            <a:pPr marL="0" lvl="0" indent="0" algn="l" defTabSz="914400" rtl="0" eaLnBrk="1" latinLnBrk="0" hangingPunct="1">
              <a:lnSpc>
                <a:spcPts val="2500"/>
              </a:lnSpc>
              <a:spcBef>
                <a:spcPct val="20000"/>
              </a:spcBef>
              <a:buFont typeface="Arial" pitchFamily="34" charset="0"/>
              <a:buNone/>
            </a:pPr>
            <a:endParaRPr lang="nl-NL" sz="2400" kern="1200" dirty="0">
              <a:solidFill>
                <a:schemeClr val="bg1"/>
              </a:solidFill>
              <a:latin typeface="Arial Narrow" pitchFamily="34" charset="0"/>
              <a:ea typeface="+mn-ea"/>
              <a:cs typeface="+mn-cs"/>
            </a:endParaRPr>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r>
              <a:rPr lang="nl-NL" dirty="0" smtClean="0"/>
              <a:t>Sheet </a:t>
            </a:r>
            <a:fld id="{16CC70A2-6B8C-4FE8-A4AE-E466C9B2130C}" type="slidenum">
              <a:rPr lang="nl-NL" smtClean="0"/>
              <a:pPr/>
              <a:t>‹#›</a:t>
            </a:fld>
            <a:endParaRPr lang="nl-NL" dirty="0"/>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r>
              <a:rPr lang="nl-NL" dirty="0" smtClean="0"/>
              <a:t>NIOC 2013, 5 april 2013</a:t>
            </a:r>
            <a:endParaRPr lang="nl-NL" dirty="0"/>
          </a:p>
        </p:txBody>
      </p:sp>
      <p:sp>
        <p:nvSpPr>
          <p:cNvPr id="11" name="Tijdelijke aanduiding voor grafiek 10"/>
          <p:cNvSpPr>
            <a:spLocks noGrp="1"/>
          </p:cNvSpPr>
          <p:nvPr>
            <p:ph type="chart" sz="quarter" idx="14"/>
          </p:nvPr>
        </p:nvSpPr>
        <p:spPr>
          <a:xfrm>
            <a:off x="1" y="1080000"/>
            <a:ext cx="9144000" cy="5536800"/>
          </a:xfrm>
        </p:spPr>
        <p:txBody>
          <a:bodyPr>
            <a:normAutofit/>
          </a:bodyPr>
          <a:lstStyle>
            <a:lvl1pPr>
              <a:defRPr sz="1600"/>
            </a:lvl1pPr>
          </a:lstStyle>
          <a:p>
            <a:endParaRPr lang="nl-NL" dirty="0"/>
          </a:p>
        </p:txBody>
      </p:sp>
      <p:sp>
        <p:nvSpPr>
          <p:cNvPr id="16" name="Driehoekje"/>
          <p:cNvSpPr/>
          <p:nvPr userDrawn="1"/>
        </p:nvSpPr>
        <p:spPr>
          <a:xfrm flipV="1">
            <a:off x="509072" y="107937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9" name="Tekstvak 18"/>
          <p:cNvSpPr txBox="1"/>
          <p:nvPr userDrawn="1"/>
        </p:nvSpPr>
        <p:spPr>
          <a:xfrm>
            <a:off x="5615624" y="6492875"/>
            <a:ext cx="3131840" cy="363600"/>
          </a:xfrm>
          <a:prstGeom prst="rect">
            <a:avLst/>
          </a:prstGeom>
          <a:noFill/>
        </p:spPr>
        <p:txBody>
          <a:bodyPr wrap="square" rtlCol="0" anchor="b" anchorCtr="0">
            <a:spAutoFit/>
          </a:bodyPr>
          <a:lstStyle/>
          <a:p>
            <a:pPr algn="r"/>
            <a:r>
              <a:rPr lang="nl-NL" sz="900" dirty="0" smtClean="0">
                <a:solidFill>
                  <a:schemeClr val="bg1"/>
                </a:solidFill>
              </a:rPr>
              <a:t>Vrije</a:t>
            </a:r>
            <a:r>
              <a:rPr lang="nl-NL" sz="900" baseline="0" dirty="0" smtClean="0">
                <a:solidFill>
                  <a:schemeClr val="bg1"/>
                </a:solidFill>
              </a:rPr>
              <a:t> Universiteit Amsterdam</a:t>
            </a:r>
            <a:endParaRPr lang="nl-NL" sz="900"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eldvullende afbeelding">
    <p:spTree>
      <p:nvGrpSpPr>
        <p:cNvPr id="1" name=""/>
        <p:cNvGrpSpPr/>
        <p:nvPr/>
      </p:nvGrpSpPr>
      <p:grpSpPr>
        <a:xfrm>
          <a:off x="0" y="0"/>
          <a:ext cx="0" cy="0"/>
          <a:chOff x="0" y="0"/>
          <a:chExt cx="0" cy="0"/>
        </a:xfrm>
      </p:grpSpPr>
      <p:sp>
        <p:nvSpPr>
          <p:cNvPr id="15" name="CopyRechthoek"/>
          <p:cNvSpPr/>
          <p:nvPr userDrawn="1"/>
        </p:nvSpPr>
        <p:spPr>
          <a:xfrm>
            <a:off x="0" y="6616273"/>
            <a:ext cx="9144000" cy="259200"/>
          </a:xfrm>
          <a:prstGeom prst="rect">
            <a:avLst/>
          </a:prstGeom>
          <a:solidFill>
            <a:srgbClr val="005B9D"/>
          </a:solidFill>
          <a:ln>
            <a:noFill/>
          </a:ln>
        </p:spPr>
        <p:txBody>
          <a:bodyPr vert="horz" wrap="square" lIns="180000" tIns="0" rIns="0" bIns="180000" rtlCol="0">
            <a:spAutoFit/>
          </a:bodyPr>
          <a:lstStyle/>
          <a:p>
            <a:pPr marL="0" lvl="0" indent="0" algn="l" defTabSz="914400" rtl="0" eaLnBrk="1" latinLnBrk="0" hangingPunct="1">
              <a:lnSpc>
                <a:spcPts val="2500"/>
              </a:lnSpc>
              <a:spcBef>
                <a:spcPct val="20000"/>
              </a:spcBef>
              <a:buFont typeface="Arial" pitchFamily="34" charset="0"/>
              <a:buNone/>
            </a:pPr>
            <a:endParaRPr lang="nl-NL" sz="2400" kern="1200" dirty="0">
              <a:solidFill>
                <a:schemeClr val="bg1"/>
              </a:solidFill>
              <a:latin typeface="Arial Narrow" pitchFamily="34" charset="0"/>
              <a:ea typeface="+mn-ea"/>
              <a:cs typeface="+mn-cs"/>
            </a:endParaRPr>
          </a:p>
        </p:txBody>
      </p:sp>
      <p:sp>
        <p:nvSpPr>
          <p:cNvPr id="10" name="Tijdelijke aanduiding voor afbeelding 9"/>
          <p:cNvSpPr>
            <a:spLocks noGrp="1"/>
          </p:cNvSpPr>
          <p:nvPr>
            <p:ph type="pic" sz="quarter" idx="14" hasCustomPrompt="1"/>
          </p:nvPr>
        </p:nvSpPr>
        <p:spPr>
          <a:xfrm>
            <a:off x="0" y="-2"/>
            <a:ext cx="9144000" cy="6854400"/>
          </a:xfrm>
        </p:spPr>
        <p:txBody>
          <a:bodyPr>
            <a:normAutofit/>
          </a:bodyPr>
          <a:lstStyle>
            <a:lvl1pPr marL="0" indent="17463">
              <a:buNone/>
              <a:defRPr sz="1600" baseline="0">
                <a:solidFill>
                  <a:srgbClr val="FF0000"/>
                </a:solidFill>
              </a:defRPr>
            </a:lvl1pPr>
          </a:lstStyle>
          <a:p>
            <a:r>
              <a:rPr lang="nl-NL" dirty="0" smtClean="0"/>
              <a:t>Klik om afbeelding toe te voegen. Klik daarna op de knop Dia bijwerken (tab VU)!</a:t>
            </a:r>
            <a:br>
              <a:rPr lang="nl-NL" dirty="0" smtClean="0"/>
            </a:br>
            <a:r>
              <a:rPr lang="nl-NL" dirty="0" smtClean="0"/>
              <a:t/>
            </a:r>
            <a:br>
              <a:rPr lang="nl-NL" dirty="0" smtClean="0"/>
            </a:br>
            <a:r>
              <a:rPr lang="nl-NL" sz="1400" dirty="0" smtClean="0"/>
              <a:t>Wilt u</a:t>
            </a:r>
            <a:r>
              <a:rPr lang="nl-NL" sz="1400" baseline="0" dirty="0" smtClean="0"/>
              <a:t> een bijschrift bij de foto? </a:t>
            </a:r>
            <a:r>
              <a:rPr lang="nl-NL" sz="1400" dirty="0" smtClean="0"/>
              <a:t>Klik</a:t>
            </a:r>
            <a:r>
              <a:rPr lang="nl-NL" sz="1400" baseline="0" dirty="0" smtClean="0"/>
              <a:t> </a:t>
            </a:r>
            <a:r>
              <a:rPr lang="nl-NL" sz="1400" dirty="0" smtClean="0"/>
              <a:t>op de knop “Bijschrift toevoegen” (tab VU) om een kader voor</a:t>
            </a:r>
            <a:r>
              <a:rPr lang="nl-NL" sz="1400" baseline="0" dirty="0" smtClean="0"/>
              <a:t> een bijschrift</a:t>
            </a:r>
            <a:r>
              <a:rPr lang="nl-NL" sz="1400" dirty="0" smtClean="0"/>
              <a:t> toe te voegen</a:t>
            </a:r>
          </a:p>
          <a:p>
            <a:endParaRPr lang="nl-NL" sz="1400" dirty="0" smtClean="0"/>
          </a:p>
          <a:p>
            <a:endParaRPr lang="nl-NL" dirty="0"/>
          </a:p>
        </p:txBody>
      </p:sp>
      <p:sp>
        <p:nvSpPr>
          <p:cNvPr id="7" name="CopyTekstvak"/>
          <p:cNvSpPr txBox="1"/>
          <p:nvPr userDrawn="1"/>
        </p:nvSpPr>
        <p:spPr>
          <a:xfrm>
            <a:off x="5615624" y="6492875"/>
            <a:ext cx="3131840" cy="363600"/>
          </a:xfrm>
          <a:prstGeom prst="rect">
            <a:avLst/>
          </a:prstGeom>
          <a:noFill/>
        </p:spPr>
        <p:txBody>
          <a:bodyPr wrap="square" rtlCol="0" anchor="b" anchorCtr="0">
            <a:spAutoFit/>
          </a:bodyPr>
          <a:lstStyle/>
          <a:p>
            <a:pPr algn="r"/>
            <a:r>
              <a:rPr lang="nl-NL" sz="900" dirty="0" smtClean="0">
                <a:solidFill>
                  <a:schemeClr val="bg1"/>
                </a:solidFill>
              </a:rPr>
              <a:t>Vrije</a:t>
            </a:r>
            <a:r>
              <a:rPr lang="nl-NL" sz="900" baseline="0" dirty="0" smtClean="0">
                <a:solidFill>
                  <a:schemeClr val="bg1"/>
                </a:solidFill>
              </a:rPr>
              <a:t> Universiteit Amsterdam</a:t>
            </a:r>
            <a:endParaRPr lang="nl-NL" sz="900" dirty="0">
              <a:solidFill>
                <a:schemeClr val="bg1"/>
              </a:solidFill>
            </a:endParaRPr>
          </a:p>
        </p:txBody>
      </p:sp>
      <p:sp>
        <p:nvSpPr>
          <p:cNvPr id="2" name="Tijdelijke aanduiding voor datum 1" hidden="1"/>
          <p:cNvSpPr>
            <a:spLocks noGrp="1"/>
          </p:cNvSpPr>
          <p:nvPr>
            <p:ph type="dt" sz="half" idx="15"/>
          </p:nvPr>
        </p:nvSpPr>
        <p:spPr/>
        <p:txBody>
          <a:bodyPr/>
          <a:lstStyle/>
          <a:p>
            <a:endParaRPr lang="nl-NL" dirty="0"/>
          </a:p>
        </p:txBody>
      </p:sp>
      <p:sp>
        <p:nvSpPr>
          <p:cNvPr id="11"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r>
              <a:rPr lang="nl-NL" dirty="0" smtClean="0"/>
              <a:t>NIOC 2013, 5 april 2013</a:t>
            </a:r>
            <a:endParaRPr lang="nl-NL" dirty="0"/>
          </a:p>
        </p:txBody>
      </p:sp>
      <p:sp>
        <p:nvSpPr>
          <p:cNvPr id="12"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r>
              <a:rPr lang="nl-NL" dirty="0" smtClean="0"/>
              <a:t>Sheet </a:t>
            </a:r>
            <a:fld id="{16CC70A2-6B8C-4FE8-A4AE-E466C9B2130C}" type="slidenum">
              <a:rPr lang="nl-NL" smtClean="0"/>
              <a:pPr/>
              <a:t>‹#›</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co pagina">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637861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0690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wee regel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0" y="0"/>
            <a:ext cx="9144000" cy="6858000"/>
          </a:xfrm>
        </p:spPr>
        <p:txBody>
          <a:bodyPr>
            <a:normAutofit/>
          </a:bodyPr>
          <a:lstStyle>
            <a:lvl1pPr marL="0" marR="0" indent="0" algn="l" defTabSz="914400" rtl="0" eaLnBrk="1" fontAlgn="auto" latinLnBrk="0" hangingPunct="1">
              <a:lnSpc>
                <a:spcPts val="1500"/>
              </a:lnSpc>
              <a:spcBef>
                <a:spcPts val="0"/>
              </a:spcBef>
              <a:spcAft>
                <a:spcPts val="0"/>
              </a:spcAft>
              <a:buClrTx/>
              <a:buSzTx/>
              <a:buFont typeface="Arial" pitchFamily="34" charset="0"/>
              <a:buNone/>
              <a:tabLst/>
              <a:defRPr sz="1600">
                <a:solidFill>
                  <a:srgbClr val="FF0000"/>
                </a:solidFill>
              </a:defRPr>
            </a:lvl1pPr>
          </a:lstStyle>
          <a:p>
            <a:r>
              <a:rPr lang="nl-NL" dirty="0" smtClean="0"/>
              <a:t>Klik om afbeelding in te voegen, kies daarna “Dia bijwerken” in het lint (tab VU) om de juiste beeldelementen (driehoekje/logo) toe te voegen</a:t>
            </a:r>
          </a:p>
          <a:p>
            <a:endParaRPr lang="nl-NL" dirty="0"/>
          </a:p>
        </p:txBody>
      </p:sp>
      <p:sp>
        <p:nvSpPr>
          <p:cNvPr id="2" name="Titel 1"/>
          <p:cNvSpPr>
            <a:spLocks noGrp="1"/>
          </p:cNvSpPr>
          <p:nvPr>
            <p:ph type="ctrTitle"/>
          </p:nvPr>
        </p:nvSpPr>
        <p:spPr>
          <a:xfrm>
            <a:off x="428400" y="460800"/>
            <a:ext cx="5490000" cy="1080000"/>
          </a:xfrm>
          <a:solidFill>
            <a:srgbClr val="0089CF">
              <a:alpha val="89804"/>
            </a:srgbClr>
          </a:solidFill>
          <a:ln>
            <a:noFill/>
          </a:ln>
          <a:effectLst>
            <a:outerShdw blurRad="50800" dist="38100" dir="5400000" algn="ctr"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Arial Narrow" pitchFamily="34" charset="0"/>
              </a:defRPr>
            </a:lvl1pPr>
          </a:lstStyle>
          <a:p>
            <a:endParaRPr lang="nl-NL" dirty="0"/>
          </a:p>
        </p:txBody>
      </p:sp>
      <p:pic>
        <p:nvPicPr>
          <p:cNvPr id="10" name="KopieerVU_logo" descr="VUlogo_NL_Taglineblauw_Wit_HR_RGB.png"/>
          <p:cNvPicPr>
            <a:picLocks noChangeAspect="1"/>
          </p:cNvPicPr>
          <p:nvPr userDrawn="1"/>
        </p:nvPicPr>
        <p:blipFill>
          <a:blip r:embed="rId2" cstate="print"/>
          <a:stretch>
            <a:fillRect/>
          </a:stretch>
        </p:blipFill>
        <p:spPr>
          <a:xfrm>
            <a:off x="6719887" y="5319888"/>
            <a:ext cx="2160000" cy="1191000"/>
          </a:xfrm>
          <a:prstGeom prst="rect">
            <a:avLst/>
          </a:prstGeom>
        </p:spPr>
      </p:pic>
      <p:sp>
        <p:nvSpPr>
          <p:cNvPr id="7" name="KopieerDriehoekje"/>
          <p:cNvSpPr/>
          <p:nvPr userDrawn="1"/>
        </p:nvSpPr>
        <p:spPr>
          <a:xfrm flipV="1">
            <a:off x="936625" y="1540800"/>
            <a:ext cx="196850" cy="98425"/>
          </a:xfrm>
          <a:prstGeom prst="triangle">
            <a:avLst/>
          </a:prstGeom>
          <a:solidFill>
            <a:srgbClr val="0089CF">
              <a:alpha val="89804"/>
            </a:srgbClr>
          </a:solidFill>
          <a:ln w="3175">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Tekstblok">
    <p:spTree>
      <p:nvGrpSpPr>
        <p:cNvPr id="1" name=""/>
        <p:cNvGrpSpPr/>
        <p:nvPr/>
      </p:nvGrpSpPr>
      <p:grpSpPr>
        <a:xfrm>
          <a:off x="0" y="0"/>
          <a:ext cx="0" cy="0"/>
          <a:chOff x="0" y="0"/>
          <a:chExt cx="0" cy="0"/>
        </a:xfrm>
      </p:grpSpPr>
      <p:sp>
        <p:nvSpPr>
          <p:cNvPr id="14" name="Tijdelijke aanduiding voor afbeelding 13"/>
          <p:cNvSpPr>
            <a:spLocks noGrp="1"/>
          </p:cNvSpPr>
          <p:nvPr>
            <p:ph type="pic" sz="quarter" idx="11" hasCustomPrompt="1"/>
          </p:nvPr>
        </p:nvSpPr>
        <p:spPr>
          <a:xfrm>
            <a:off x="0" y="0"/>
            <a:ext cx="9144000" cy="6858000"/>
          </a:xfrm>
        </p:spPr>
        <p:txBody>
          <a:bodyPr>
            <a:normAutofit/>
          </a:bodyPr>
          <a:lstStyle>
            <a:lvl1pPr marL="0" marR="0" indent="0" algn="l" defTabSz="914400" rtl="0" eaLnBrk="1" fontAlgn="auto" latinLnBrk="0" hangingPunct="1">
              <a:lnSpc>
                <a:spcPts val="1600"/>
              </a:lnSpc>
              <a:spcBef>
                <a:spcPts val="0"/>
              </a:spcBef>
              <a:spcAft>
                <a:spcPts val="0"/>
              </a:spcAft>
              <a:buClrTx/>
              <a:buSzTx/>
              <a:buFont typeface="Arial" pitchFamily="34" charset="0"/>
              <a:buNone/>
              <a:tabLst/>
              <a:defRPr sz="1600">
                <a:solidFill>
                  <a:srgbClr val="FF0000"/>
                </a:solidFill>
              </a:defRPr>
            </a:lvl1pPr>
          </a:lstStyle>
          <a:p>
            <a:r>
              <a:rPr lang="nl-NL" dirty="0" smtClean="0"/>
              <a:t>Klik om afbeelding in te voegen, kies daarna “Dia bijwerken” in het lint (tab VU) om de juiste beeldelementen (driehoekje/logo) toe te voegen</a:t>
            </a:r>
          </a:p>
          <a:p>
            <a:endParaRPr lang="nl-NL" dirty="0"/>
          </a:p>
        </p:txBody>
      </p:sp>
      <p:sp>
        <p:nvSpPr>
          <p:cNvPr id="2" name="Titel 1"/>
          <p:cNvSpPr>
            <a:spLocks noGrp="1"/>
          </p:cNvSpPr>
          <p:nvPr>
            <p:ph type="ctrTitle"/>
          </p:nvPr>
        </p:nvSpPr>
        <p:spPr>
          <a:xfrm>
            <a:off x="428400" y="460800"/>
            <a:ext cx="5490000" cy="1080000"/>
          </a:xfrm>
          <a:solidFill>
            <a:srgbClr val="0089CF">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Arial Narrow" pitchFamily="34" charset="0"/>
              </a:defRPr>
            </a:lvl1pPr>
          </a:lstStyle>
          <a:p>
            <a:endParaRPr lang="nl-NL" dirty="0"/>
          </a:p>
        </p:txBody>
      </p:sp>
      <p:sp>
        <p:nvSpPr>
          <p:cNvPr id="7" name="KopieerDriehoekje"/>
          <p:cNvSpPr>
            <a:spLocks noChangeAspect="1"/>
          </p:cNvSpPr>
          <p:nvPr userDrawn="1"/>
        </p:nvSpPr>
        <p:spPr>
          <a:xfrm flipV="1">
            <a:off x="927100" y="1540800"/>
            <a:ext cx="216000" cy="108000"/>
          </a:xfrm>
          <a:prstGeom prst="triangle">
            <a:avLst/>
          </a:prstGeom>
          <a:solidFill>
            <a:srgbClr val="0089CF">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3" name="Tijdelijke aanduiding voor tekst 12"/>
          <p:cNvSpPr>
            <a:spLocks noGrp="1"/>
          </p:cNvSpPr>
          <p:nvPr>
            <p:ph type="body" sz="quarter" idx="10"/>
          </p:nvPr>
        </p:nvSpPr>
        <p:spPr>
          <a:xfrm>
            <a:off x="428400" y="1715520"/>
            <a:ext cx="5490000" cy="538710"/>
          </a:xfrm>
          <a:solidFill>
            <a:srgbClr val="005B9D">
              <a:alpha val="89804"/>
            </a:srgbClr>
          </a:solidFill>
          <a:ln>
            <a:noFill/>
          </a:ln>
        </p:spPr>
        <p:txBody>
          <a:bodyPr wrap="square" lIns="180000" tIns="72000" rIns="108000" bIns="144000">
            <a:spAutoFit/>
          </a:bodyPr>
          <a:lstStyle>
            <a:lvl1pPr marL="0" indent="0">
              <a:lnSpc>
                <a:spcPts val="2500"/>
              </a:lnSpc>
              <a:spcBef>
                <a:spcPts val="0"/>
              </a:spcBef>
              <a:buNone/>
              <a:defRPr sz="2400" cap="all" baseline="0">
                <a:solidFill>
                  <a:schemeClr val="bg1"/>
                </a:solidFill>
                <a:latin typeface="Arial Narrow" pitchFamily="34" charset="0"/>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lvl="0"/>
            <a:endParaRPr lang="nl-NL" dirty="0" smtClean="0"/>
          </a:p>
        </p:txBody>
      </p:sp>
      <p:sp>
        <p:nvSpPr>
          <p:cNvPr id="19" name="KopieerBalk"/>
          <p:cNvSpPr/>
          <p:nvPr userDrawn="1"/>
        </p:nvSpPr>
        <p:spPr>
          <a:xfrm>
            <a:off x="908602" y="1568448"/>
            <a:ext cx="144016" cy="147600"/>
          </a:xfrm>
          <a:prstGeom prst="rtTriangle">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21" name="KopieerBalk"/>
          <p:cNvSpPr/>
          <p:nvPr userDrawn="1"/>
        </p:nvSpPr>
        <p:spPr>
          <a:xfrm flipH="1">
            <a:off x="1160437" y="1568448"/>
            <a:ext cx="4755600" cy="147600"/>
          </a:xfrm>
          <a:prstGeom prst="rect">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22" name="KopieerBalk"/>
          <p:cNvSpPr/>
          <p:nvPr userDrawn="1"/>
        </p:nvSpPr>
        <p:spPr>
          <a:xfrm flipH="1">
            <a:off x="429790" y="1568448"/>
            <a:ext cx="478800" cy="147600"/>
          </a:xfrm>
          <a:prstGeom prst="rect">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pic>
        <p:nvPicPr>
          <p:cNvPr id="12" name="Kopieer_VUlogo" descr="F:\PPT logos\Corporate\VUlogo_NL_Blauw_HR_RGB.png"/>
          <p:cNvPicPr>
            <a:picLocks noChangeAspect="1" noChangeArrowheads="1"/>
          </p:cNvPicPr>
          <p:nvPr userDrawn="1"/>
        </p:nvPicPr>
        <p:blipFill>
          <a:blip r:embed="rId2" cstate="print"/>
          <a:srcRect/>
          <a:stretch>
            <a:fillRect/>
          </a:stretch>
        </p:blipFill>
        <p:spPr bwMode="auto">
          <a:xfrm>
            <a:off x="6732240" y="5916508"/>
            <a:ext cx="2056413" cy="6120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Tekstblok sma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1" hasCustomPrompt="1"/>
          </p:nvPr>
        </p:nvSpPr>
        <p:spPr>
          <a:xfrm>
            <a:off x="0" y="0"/>
            <a:ext cx="9144000" cy="6858000"/>
          </a:xfrm>
        </p:spPr>
        <p:txBody>
          <a:bodyPr>
            <a:normAutofit/>
          </a:bodyPr>
          <a:lstStyle>
            <a:lvl1pPr marL="0" indent="0">
              <a:lnSpc>
                <a:spcPts val="1500"/>
              </a:lnSpc>
              <a:spcBef>
                <a:spcPts val="0"/>
              </a:spcBef>
              <a:buNone/>
              <a:defRPr sz="1600">
                <a:solidFill>
                  <a:srgbClr val="FF0000"/>
                </a:solidFill>
              </a:defRPr>
            </a:lvl1pPr>
          </a:lstStyle>
          <a:p>
            <a:r>
              <a:rPr lang="nl-NL" dirty="0" smtClean="0"/>
              <a:t>Klik om afbeelding in te voegen, kies daarna “Dia bijwerken” in het lint (tab VU) om de juiste beeldelementen (driehoekje/logo) toe te voegen</a:t>
            </a:r>
            <a:endParaRPr lang="nl-NL" dirty="0"/>
          </a:p>
        </p:txBody>
      </p:sp>
      <p:sp>
        <p:nvSpPr>
          <p:cNvPr id="2" name="Titel 1"/>
          <p:cNvSpPr>
            <a:spLocks noGrp="1"/>
          </p:cNvSpPr>
          <p:nvPr>
            <p:ph type="ctrTitle" hasCustomPrompt="1"/>
          </p:nvPr>
        </p:nvSpPr>
        <p:spPr>
          <a:xfrm>
            <a:off x="428400" y="460800"/>
            <a:ext cx="2772000" cy="1080000"/>
          </a:xfrm>
          <a:solidFill>
            <a:srgbClr val="0089CF">
              <a:alpha val="89804"/>
            </a:srgbClr>
          </a:solidFill>
          <a:ln>
            <a:noFill/>
          </a:ln>
          <a:effectLst>
            <a:outerShdw blurRad="50800" dist="38100" dir="5400000" algn="ctr" rotWithShape="0">
              <a:srgbClr val="A6A6A6">
                <a:alpha val="40000"/>
              </a:srgbClr>
            </a:outerShdw>
          </a:effectLst>
        </p:spPr>
        <p:txBody>
          <a:bodyPr lIns="180000" tIns="180000" rIns="0" bIns="72000" anchor="ctr" anchorCtr="0">
            <a:noAutofit/>
          </a:bodyPr>
          <a:lstStyle>
            <a:lvl1pPr algn="l">
              <a:lnSpc>
                <a:spcPts val="3200"/>
              </a:lnSpc>
              <a:defRPr sz="3200" cap="all" baseline="0">
                <a:solidFill>
                  <a:schemeClr val="bg1"/>
                </a:solidFill>
                <a:latin typeface="Arial Narrow" pitchFamily="34" charset="0"/>
              </a:defRPr>
            </a:lvl1pPr>
          </a:lstStyle>
          <a:p>
            <a:r>
              <a:rPr lang="nl-NL" dirty="0" smtClean="0"/>
              <a:t>Titel</a:t>
            </a:r>
            <a:endParaRPr lang="nl-NL" dirty="0"/>
          </a:p>
        </p:txBody>
      </p:sp>
      <p:sp>
        <p:nvSpPr>
          <p:cNvPr id="7" name="KopieerDriehoekje"/>
          <p:cNvSpPr/>
          <p:nvPr userDrawn="1"/>
        </p:nvSpPr>
        <p:spPr>
          <a:xfrm flipV="1">
            <a:off x="936625" y="1539036"/>
            <a:ext cx="196850" cy="98425"/>
          </a:xfrm>
          <a:prstGeom prst="triangle">
            <a:avLst/>
          </a:prstGeom>
          <a:solidFill>
            <a:srgbClr val="0089CF"/>
          </a:solidFill>
          <a:ln w="3175">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
        <p:nvSpPr>
          <p:cNvPr id="9" name="KopieerBalk"/>
          <p:cNvSpPr/>
          <p:nvPr userDrawn="1"/>
        </p:nvSpPr>
        <p:spPr>
          <a:xfrm>
            <a:off x="907212" y="1593022"/>
            <a:ext cx="144016" cy="147600"/>
          </a:xfrm>
          <a:prstGeom prst="rtTriangle">
            <a:avLst/>
          </a:prstGeom>
          <a:solidFill>
            <a:srgbClr val="005B9D">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3" name="Tijdelijke aanduiding voor tekst 12"/>
          <p:cNvSpPr>
            <a:spLocks noGrp="1"/>
          </p:cNvSpPr>
          <p:nvPr>
            <p:ph type="body" sz="quarter" idx="10"/>
          </p:nvPr>
        </p:nvSpPr>
        <p:spPr>
          <a:xfrm>
            <a:off x="428400" y="1742400"/>
            <a:ext cx="2772000" cy="538710"/>
          </a:xfrm>
          <a:solidFill>
            <a:srgbClr val="005B9D">
              <a:alpha val="89804"/>
            </a:srgbClr>
          </a:solidFill>
          <a:ln>
            <a:noFill/>
          </a:ln>
        </p:spPr>
        <p:txBody>
          <a:bodyPr wrap="square" lIns="180000" tIns="72000" rIns="108000" bIns="144000">
            <a:spAutoFit/>
          </a:bodyPr>
          <a:lstStyle>
            <a:lvl1pPr marL="0" indent="0">
              <a:lnSpc>
                <a:spcPts val="2500"/>
              </a:lnSpc>
              <a:spcBef>
                <a:spcPts val="0"/>
              </a:spcBef>
              <a:buNone/>
              <a:defRPr sz="2400" cap="all" baseline="0">
                <a:solidFill>
                  <a:schemeClr val="bg1"/>
                </a:solidFill>
                <a:latin typeface="Arial Narrow" pitchFamily="34" charset="0"/>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lvl="0"/>
            <a:endParaRPr lang="nl-NL" dirty="0" smtClean="0"/>
          </a:p>
        </p:txBody>
      </p:sp>
      <p:sp>
        <p:nvSpPr>
          <p:cNvPr id="8" name="KopieerBalk"/>
          <p:cNvSpPr/>
          <p:nvPr userDrawn="1"/>
        </p:nvSpPr>
        <p:spPr>
          <a:xfrm flipH="1">
            <a:off x="1015033" y="1593022"/>
            <a:ext cx="144016" cy="147600"/>
          </a:xfrm>
          <a:prstGeom prst="rtTriangle">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4" name="KopieerBalk"/>
          <p:cNvSpPr/>
          <p:nvPr userDrawn="1"/>
        </p:nvSpPr>
        <p:spPr>
          <a:xfrm flipH="1">
            <a:off x="1159047" y="1593022"/>
            <a:ext cx="2041200" cy="147600"/>
          </a:xfrm>
          <a:prstGeom prst="rect">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6" name="KopieerBalk"/>
          <p:cNvSpPr/>
          <p:nvPr userDrawn="1"/>
        </p:nvSpPr>
        <p:spPr>
          <a:xfrm flipH="1">
            <a:off x="428400" y="1593022"/>
            <a:ext cx="478800" cy="147600"/>
          </a:xfrm>
          <a:prstGeom prst="rect">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pic>
        <p:nvPicPr>
          <p:cNvPr id="11" name="Kopieer_VUlogo" descr="F:\PPT logos\Corporate\VUlogo_NL_Blauw_HR_RGB.png"/>
          <p:cNvPicPr>
            <a:picLocks noChangeAspect="1" noChangeArrowheads="1"/>
          </p:cNvPicPr>
          <p:nvPr userDrawn="1"/>
        </p:nvPicPr>
        <p:blipFill>
          <a:blip r:embed="rId2" cstate="print"/>
          <a:srcRect/>
          <a:stretch>
            <a:fillRect/>
          </a:stretch>
        </p:blipFill>
        <p:spPr bwMode="auto">
          <a:xfrm>
            <a:off x="6732240" y="5916508"/>
            <a:ext cx="2056413" cy="612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15" name="Rechthoek 14"/>
          <p:cNvSpPr/>
          <p:nvPr userDrawn="1"/>
        </p:nvSpPr>
        <p:spPr>
          <a:xfrm>
            <a:off x="0" y="6616273"/>
            <a:ext cx="9144000" cy="259200"/>
          </a:xfrm>
          <a:prstGeom prst="rect">
            <a:avLst/>
          </a:prstGeom>
          <a:solidFill>
            <a:srgbClr val="005B9D"/>
          </a:solidFill>
          <a:ln>
            <a:noFill/>
          </a:ln>
        </p:spPr>
        <p:txBody>
          <a:bodyPr vert="horz" wrap="square" lIns="180000" tIns="0" rIns="0" bIns="180000" rtlCol="0">
            <a:spAutoFit/>
          </a:bodyPr>
          <a:lstStyle/>
          <a:p>
            <a:pPr marL="0" lvl="0" indent="0" algn="l" defTabSz="914400" rtl="0" eaLnBrk="1" latinLnBrk="0" hangingPunct="1">
              <a:lnSpc>
                <a:spcPts val="2500"/>
              </a:lnSpc>
              <a:spcBef>
                <a:spcPct val="20000"/>
              </a:spcBef>
              <a:buFont typeface="Arial" pitchFamily="34" charset="0"/>
              <a:buNone/>
            </a:pPr>
            <a:endParaRPr lang="nl-NL" sz="2400" kern="1200" dirty="0">
              <a:solidFill>
                <a:schemeClr val="bg1"/>
              </a:solidFill>
              <a:latin typeface="Arial Narrow" pitchFamily="34" charset="0"/>
              <a:ea typeface="+mn-ea"/>
              <a:cs typeface="+mn-cs"/>
            </a:endParaRPr>
          </a:p>
        </p:txBody>
      </p:sp>
      <p:sp>
        <p:nvSpPr>
          <p:cNvPr id="2" name="Titel 1"/>
          <p:cNvSpPr>
            <a:spLocks noGrp="1"/>
          </p:cNvSpPr>
          <p:nvPr>
            <p:ph type="ctrTitle"/>
          </p:nvPr>
        </p:nvSpPr>
        <p:spPr>
          <a:xfrm>
            <a:off x="0" y="0"/>
            <a:ext cx="9144000" cy="1080000"/>
          </a:xfr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b" anchorCtr="0">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7" name="Driehoekje"/>
          <p:cNvSpPr/>
          <p:nvPr userDrawn="1"/>
        </p:nvSpPr>
        <p:spPr>
          <a:xfrm flipV="1">
            <a:off x="509072" y="107937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4" name="Tijdelijke aanduiding voor tekst 13"/>
          <p:cNvSpPr>
            <a:spLocks noGrp="1"/>
          </p:cNvSpPr>
          <p:nvPr>
            <p:ph type="body" sz="quarter" idx="10"/>
          </p:nvPr>
        </p:nvSpPr>
        <p:spPr>
          <a:xfrm>
            <a:off x="322907" y="1440000"/>
            <a:ext cx="8461093" cy="4968000"/>
          </a:xfrm>
        </p:spPr>
        <p:txBody>
          <a:bodyPr lIns="0" tIns="0" rIns="0" bIns="0">
            <a:noAutofit/>
          </a:bodyPr>
          <a:lstStyle>
            <a:lvl1pPr marL="270000" indent="0">
              <a:spcBef>
                <a:spcPts val="600"/>
              </a:spcBef>
              <a:buNone/>
              <a:defRPr sz="2400"/>
            </a:lvl1pPr>
            <a:lvl2pPr marL="270000" indent="-270000">
              <a:spcBef>
                <a:spcPts val="600"/>
              </a:spcBef>
              <a:buClr>
                <a:srgbClr val="FF0000"/>
              </a:buClr>
              <a:buSzPct val="80000"/>
              <a:buFont typeface="Arial" pitchFamily="34" charset="0"/>
              <a:buChar char="&gt;"/>
              <a:defRPr sz="2400"/>
            </a:lvl2pPr>
            <a:lvl3pPr marL="540000" indent="-270000">
              <a:spcBef>
                <a:spcPts val="600"/>
              </a:spcBef>
              <a:buClr>
                <a:srgbClr val="FF0000"/>
              </a:buClr>
              <a:buSzPct val="80000"/>
              <a:buFont typeface="Arial" pitchFamily="34" charset="0"/>
              <a:buChar char="&gt;"/>
              <a:defRPr sz="2000"/>
            </a:lvl3pPr>
            <a:lvl4pPr marL="809625" indent="-270000">
              <a:spcBef>
                <a:spcPts val="600"/>
              </a:spcBef>
              <a:buClr>
                <a:srgbClr val="FF0000"/>
              </a:buClr>
              <a:buSzPct val="80000"/>
              <a:buFont typeface="Arial" pitchFamily="34" charset="0"/>
              <a:buChar char="&gt;"/>
              <a:defRPr sz="2000"/>
            </a:lvl4pPr>
            <a:lvl5pPr marL="1080000" indent="-270000">
              <a:spcBef>
                <a:spcPts val="600"/>
              </a:spcBef>
              <a:buClr>
                <a:srgbClr val="FF0000"/>
              </a:buClr>
              <a:buSzPct val="80000"/>
              <a:buFont typeface="Arial" pitchFamily="34" charset="0"/>
              <a:buChar char="&gt;"/>
              <a:defRPr sz="20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r>
              <a:rPr lang="nl-NL" dirty="0" smtClean="0"/>
              <a:t>Sheet </a:t>
            </a:r>
            <a:fld id="{16CC70A2-6B8C-4FE8-A4AE-E466C9B2130C}" type="slidenum">
              <a:rPr lang="nl-NL" smtClean="0"/>
              <a:pPr/>
              <a:t>‹#›</a:t>
            </a:fld>
            <a:endParaRPr lang="nl-NL" dirty="0"/>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r>
              <a:rPr lang="nl-NL" dirty="0" smtClean="0"/>
              <a:t>NIOC 2013, 5 april 2013</a:t>
            </a:r>
            <a:endParaRPr lang="nl-NL" dirty="0"/>
          </a:p>
        </p:txBody>
      </p:sp>
      <p:sp>
        <p:nvSpPr>
          <p:cNvPr id="8" name="Tekstvak 7"/>
          <p:cNvSpPr txBox="1"/>
          <p:nvPr userDrawn="1"/>
        </p:nvSpPr>
        <p:spPr>
          <a:xfrm>
            <a:off x="5615624" y="6492875"/>
            <a:ext cx="3131840" cy="363600"/>
          </a:xfrm>
          <a:prstGeom prst="rect">
            <a:avLst/>
          </a:prstGeom>
          <a:noFill/>
        </p:spPr>
        <p:txBody>
          <a:bodyPr wrap="square" rtlCol="0" anchor="b" anchorCtr="0">
            <a:spAutoFit/>
          </a:bodyPr>
          <a:lstStyle/>
          <a:p>
            <a:pPr algn="r"/>
            <a:r>
              <a:rPr lang="nl-NL" sz="900" dirty="0" smtClean="0">
                <a:solidFill>
                  <a:schemeClr val="bg1"/>
                </a:solidFill>
              </a:rPr>
              <a:t>Vrije</a:t>
            </a:r>
            <a:r>
              <a:rPr lang="nl-NL" sz="900" baseline="0" dirty="0" smtClean="0">
                <a:solidFill>
                  <a:schemeClr val="bg1"/>
                </a:solidFill>
              </a:rPr>
              <a:t> Universiteit Amsterdam</a:t>
            </a:r>
            <a:endParaRPr lang="nl-NL" sz="90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logo">
    <p:spTree>
      <p:nvGrpSpPr>
        <p:cNvPr id="1" name=""/>
        <p:cNvGrpSpPr/>
        <p:nvPr/>
      </p:nvGrpSpPr>
      <p:grpSpPr>
        <a:xfrm>
          <a:off x="0" y="0"/>
          <a:ext cx="0" cy="0"/>
          <a:chOff x="0" y="0"/>
          <a:chExt cx="0" cy="0"/>
        </a:xfrm>
      </p:grpSpPr>
      <p:sp>
        <p:nvSpPr>
          <p:cNvPr id="15" name="Rechthoek 14"/>
          <p:cNvSpPr/>
          <p:nvPr userDrawn="1"/>
        </p:nvSpPr>
        <p:spPr>
          <a:xfrm>
            <a:off x="0" y="6616273"/>
            <a:ext cx="9144000" cy="259200"/>
          </a:xfrm>
          <a:prstGeom prst="rect">
            <a:avLst/>
          </a:prstGeom>
          <a:solidFill>
            <a:srgbClr val="005B9D"/>
          </a:solidFill>
          <a:ln>
            <a:noFill/>
          </a:ln>
        </p:spPr>
        <p:txBody>
          <a:bodyPr vert="horz" wrap="square" lIns="180000" tIns="0" rIns="0" bIns="180000" rtlCol="0">
            <a:spAutoFit/>
          </a:bodyPr>
          <a:lstStyle/>
          <a:p>
            <a:pPr marL="0" lvl="0" indent="0" algn="l" defTabSz="914400" rtl="0" eaLnBrk="1" latinLnBrk="0" hangingPunct="1">
              <a:lnSpc>
                <a:spcPts val="2500"/>
              </a:lnSpc>
              <a:spcBef>
                <a:spcPct val="20000"/>
              </a:spcBef>
              <a:buFont typeface="Arial" pitchFamily="34" charset="0"/>
              <a:buNone/>
            </a:pPr>
            <a:endParaRPr lang="nl-NL" sz="2400" kern="1200" dirty="0">
              <a:solidFill>
                <a:schemeClr val="bg1"/>
              </a:solidFill>
              <a:latin typeface="Arial Narrow" pitchFamily="34" charset="0"/>
              <a:ea typeface="+mn-ea"/>
              <a:cs typeface="+mn-cs"/>
            </a:endParaRPr>
          </a:p>
        </p:txBody>
      </p:sp>
      <p:sp>
        <p:nvSpPr>
          <p:cNvPr id="2" name="Titel 1"/>
          <p:cNvSpPr>
            <a:spLocks noGrp="1"/>
          </p:cNvSpPr>
          <p:nvPr>
            <p:ph type="ctrTitle"/>
          </p:nvPr>
        </p:nvSpPr>
        <p:spPr>
          <a:xfrm>
            <a:off x="0" y="0"/>
            <a:ext cx="9144000" cy="1080000"/>
          </a:xfr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b" anchorCtr="0">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7" name="Driehoekje"/>
          <p:cNvSpPr/>
          <p:nvPr userDrawn="1"/>
        </p:nvSpPr>
        <p:spPr>
          <a:xfrm flipV="1">
            <a:off x="509072" y="107937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4" name="Tijdelijke aanduiding voor tekst 13"/>
          <p:cNvSpPr>
            <a:spLocks noGrp="1"/>
          </p:cNvSpPr>
          <p:nvPr>
            <p:ph type="body" sz="quarter" idx="10"/>
          </p:nvPr>
        </p:nvSpPr>
        <p:spPr>
          <a:xfrm>
            <a:off x="322907" y="1440000"/>
            <a:ext cx="8461093" cy="4654800"/>
          </a:xfrm>
        </p:spPr>
        <p:txBody>
          <a:bodyPr lIns="0" tIns="0" rIns="0" bIns="0">
            <a:noAutofit/>
          </a:bodyPr>
          <a:lstStyle>
            <a:lvl1pPr marL="270000" indent="0">
              <a:spcBef>
                <a:spcPts val="600"/>
              </a:spcBef>
              <a:buNone/>
              <a:defRPr sz="2400"/>
            </a:lvl1pPr>
            <a:lvl2pPr marL="270000" indent="-270000">
              <a:spcBef>
                <a:spcPts val="600"/>
              </a:spcBef>
              <a:buClr>
                <a:srgbClr val="FF0000"/>
              </a:buClr>
              <a:buSzPct val="80000"/>
              <a:buFont typeface="Arial" pitchFamily="34" charset="0"/>
              <a:buChar char="&gt;"/>
              <a:defRPr sz="2400"/>
            </a:lvl2pPr>
            <a:lvl3pPr marL="540000" indent="-270000">
              <a:spcBef>
                <a:spcPts val="600"/>
              </a:spcBef>
              <a:buClr>
                <a:srgbClr val="FF0000"/>
              </a:buClr>
              <a:buSzPct val="80000"/>
              <a:buFont typeface="Arial" pitchFamily="34" charset="0"/>
              <a:buChar char="&gt;"/>
              <a:defRPr sz="2000"/>
            </a:lvl3pPr>
            <a:lvl4pPr marL="809625" indent="-270000">
              <a:spcBef>
                <a:spcPts val="600"/>
              </a:spcBef>
              <a:buClr>
                <a:srgbClr val="FF0000"/>
              </a:buClr>
              <a:buSzPct val="80000"/>
              <a:buFont typeface="Arial" pitchFamily="34" charset="0"/>
              <a:buChar char="&gt;"/>
              <a:defRPr sz="2000"/>
            </a:lvl4pPr>
            <a:lvl5pPr marL="1080000" indent="-270000">
              <a:spcBef>
                <a:spcPts val="600"/>
              </a:spcBef>
              <a:buClr>
                <a:srgbClr val="FF0000"/>
              </a:buClr>
              <a:buSzPct val="80000"/>
              <a:buFont typeface="Arial" pitchFamily="34" charset="0"/>
              <a:buChar char="&gt;"/>
              <a:defRPr sz="20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r>
              <a:rPr lang="nl-NL" dirty="0" smtClean="0"/>
              <a:t>Sheet </a:t>
            </a:r>
            <a:fld id="{16CC70A2-6B8C-4FE8-A4AE-E466C9B2130C}" type="slidenum">
              <a:rPr lang="nl-NL" smtClean="0"/>
              <a:pPr/>
              <a:t>‹#›</a:t>
            </a:fld>
            <a:endParaRPr lang="nl-NL" dirty="0"/>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r>
              <a:rPr lang="nl-NL" dirty="0" smtClean="0"/>
              <a:t>NIOC 2013, 5 april 2013</a:t>
            </a:r>
            <a:endParaRPr lang="nl-NL" dirty="0"/>
          </a:p>
        </p:txBody>
      </p:sp>
      <p:pic>
        <p:nvPicPr>
          <p:cNvPr id="10" name="VUlogo" descr="F:\PPT logos\Corporate\VUlogo_NL_Blauw_HR_RGB.png"/>
          <p:cNvPicPr>
            <a:picLocks noChangeAspect="1" noChangeArrowheads="1"/>
          </p:cNvPicPr>
          <p:nvPr userDrawn="1"/>
        </p:nvPicPr>
        <p:blipFill>
          <a:blip r:embed="rId2" cstate="print"/>
          <a:srcRect/>
          <a:stretch>
            <a:fillRect/>
          </a:stretch>
        </p:blipFill>
        <p:spPr bwMode="auto">
          <a:xfrm>
            <a:off x="7416000" y="6120000"/>
            <a:ext cx="1354814" cy="403200"/>
          </a:xfrm>
          <a:prstGeom prst="rect">
            <a:avLst/>
          </a:prstGeom>
          <a:noFill/>
        </p:spPr>
      </p:pic>
    </p:spTree>
    <p:extLst>
      <p:ext uri="{BB962C8B-B14F-4D97-AF65-F5344CB8AC3E}">
        <p14:creationId xmlns="" xmlns:p14="http://schemas.microsoft.com/office/powerpoint/2010/main" val="243918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links + teks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4" hasCustomPrompt="1"/>
          </p:nvPr>
        </p:nvSpPr>
        <p:spPr>
          <a:xfrm>
            <a:off x="0" y="1080000"/>
            <a:ext cx="3078000" cy="5536800"/>
          </a:xfrm>
        </p:spPr>
        <p:txBody>
          <a:bodyPr>
            <a:normAutofit/>
          </a:bodyPr>
          <a:lstStyle>
            <a:lvl1pPr marL="0" marR="0" indent="17463" algn="l" defTabSz="914400" rtl="0" eaLnBrk="1" fontAlgn="auto" latinLnBrk="0" hangingPunct="1">
              <a:lnSpc>
                <a:spcPct val="100000"/>
              </a:lnSpc>
              <a:spcBef>
                <a:spcPct val="20000"/>
              </a:spcBef>
              <a:spcAft>
                <a:spcPts val="0"/>
              </a:spcAft>
              <a:buClrTx/>
              <a:buSzTx/>
              <a:buFont typeface="Arial" pitchFamily="34" charset="0"/>
              <a:buNone/>
              <a:tabLst/>
              <a:defRPr sz="1600">
                <a:solidFill>
                  <a:srgbClr val="FF0000"/>
                </a:solidFill>
              </a:defRPr>
            </a:lvl1pPr>
          </a:lstStyle>
          <a:p>
            <a:r>
              <a:rPr lang="nl-NL" dirty="0" smtClean="0"/>
              <a:t>Klik om afbeelding in te voegen, kies daarna “Dia bijwerken” in het lint (tab VU) om de juiste beeldelementen (driehoekje/logo) toe te voegen</a:t>
            </a:r>
          </a:p>
          <a:p>
            <a:endParaRPr lang="nl-NL" dirty="0"/>
          </a:p>
        </p:txBody>
      </p:sp>
      <p:sp>
        <p:nvSpPr>
          <p:cNvPr id="2" name="Titel 1"/>
          <p:cNvSpPr>
            <a:spLocks noGrp="1"/>
          </p:cNvSpPr>
          <p:nvPr>
            <p:ph type="ctrTitle"/>
          </p:nvPr>
        </p:nvSpPr>
        <p:spPr>
          <a:xfrm>
            <a:off x="0" y="0"/>
            <a:ext cx="9144000" cy="1080000"/>
          </a:xfr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b" anchorCtr="0">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14" name="Tijdelijke aanduiding voor tekst 13"/>
          <p:cNvSpPr>
            <a:spLocks noGrp="1"/>
          </p:cNvSpPr>
          <p:nvPr>
            <p:ph type="body" sz="quarter" idx="10"/>
          </p:nvPr>
        </p:nvSpPr>
        <p:spPr>
          <a:xfrm>
            <a:off x="3107184" y="1440000"/>
            <a:ext cx="5641529" cy="4968000"/>
          </a:xfrm>
        </p:spPr>
        <p:txBody>
          <a:bodyPr lIns="180000" tIns="0" rIns="0" bIns="0">
            <a:noAutofit/>
          </a:bodyPr>
          <a:lstStyle>
            <a:lvl1pPr marL="270000" indent="0">
              <a:spcBef>
                <a:spcPts val="600"/>
              </a:spcBef>
              <a:buNone/>
              <a:defRPr sz="2400"/>
            </a:lvl1pPr>
            <a:lvl2pPr marL="270000" indent="-270000">
              <a:spcBef>
                <a:spcPts val="600"/>
              </a:spcBef>
              <a:buClr>
                <a:srgbClr val="FF0000"/>
              </a:buClr>
              <a:buSzPct val="80000"/>
              <a:buFont typeface="Arial" pitchFamily="34" charset="0"/>
              <a:buChar char="&gt;"/>
              <a:defRPr sz="2400"/>
            </a:lvl2pPr>
            <a:lvl3pPr marL="540000" indent="-270000">
              <a:spcBef>
                <a:spcPts val="600"/>
              </a:spcBef>
              <a:buClr>
                <a:srgbClr val="FF0000"/>
              </a:buClr>
              <a:buSzPct val="80000"/>
              <a:buFont typeface="Arial" pitchFamily="34" charset="0"/>
              <a:buChar char="&gt;"/>
              <a:defRPr sz="2000"/>
            </a:lvl3pPr>
            <a:lvl4pPr marL="809625" indent="-270000">
              <a:spcBef>
                <a:spcPts val="600"/>
              </a:spcBef>
              <a:buClr>
                <a:srgbClr val="FF0000"/>
              </a:buClr>
              <a:buSzPct val="80000"/>
              <a:buFont typeface="Arial" pitchFamily="34" charset="0"/>
              <a:buChar char="&gt;"/>
              <a:defRPr sz="2000"/>
            </a:lvl4pPr>
            <a:lvl5pPr marL="1080000" indent="-270000">
              <a:spcBef>
                <a:spcPts val="600"/>
              </a:spcBef>
              <a:buClr>
                <a:srgbClr val="FF0000"/>
              </a:buClr>
              <a:buSzPct val="80000"/>
              <a:buFont typeface="Arial" pitchFamily="34" charset="0"/>
              <a:buChar char="&gt;"/>
              <a:defRPr sz="20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5" name="Rechthoek 14"/>
          <p:cNvSpPr/>
          <p:nvPr userDrawn="1"/>
        </p:nvSpPr>
        <p:spPr>
          <a:xfrm>
            <a:off x="0" y="6616273"/>
            <a:ext cx="9144000" cy="259200"/>
          </a:xfrm>
          <a:prstGeom prst="rect">
            <a:avLst/>
          </a:prstGeom>
          <a:solidFill>
            <a:srgbClr val="005B9D"/>
          </a:solidFill>
          <a:ln>
            <a:noFill/>
          </a:ln>
        </p:spPr>
        <p:txBody>
          <a:bodyPr vert="horz" wrap="square" lIns="180000" tIns="0" rIns="0" bIns="180000" rtlCol="0">
            <a:spAutoFit/>
          </a:bodyPr>
          <a:lstStyle/>
          <a:p>
            <a:pPr marL="0" lvl="0" indent="0" algn="l" defTabSz="914400" rtl="0" eaLnBrk="1" latinLnBrk="0" hangingPunct="1">
              <a:lnSpc>
                <a:spcPts val="2500"/>
              </a:lnSpc>
              <a:spcBef>
                <a:spcPct val="20000"/>
              </a:spcBef>
              <a:buFont typeface="Arial" pitchFamily="34" charset="0"/>
              <a:buNone/>
            </a:pPr>
            <a:endParaRPr lang="nl-NL" sz="2400" kern="1200" dirty="0">
              <a:solidFill>
                <a:schemeClr val="bg1"/>
              </a:solidFill>
              <a:latin typeface="Arial Narrow" pitchFamily="34" charset="0"/>
              <a:ea typeface="+mn-ea"/>
              <a:cs typeface="+mn-cs"/>
            </a:endParaRPr>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r>
              <a:rPr lang="nl-NL" dirty="0" smtClean="0"/>
              <a:t>Sheet </a:t>
            </a:r>
            <a:fld id="{16CC70A2-6B8C-4FE8-A4AE-E466C9B2130C}" type="slidenum">
              <a:rPr lang="nl-NL" smtClean="0"/>
              <a:pPr/>
              <a:t>‹#›</a:t>
            </a:fld>
            <a:endParaRPr lang="nl-NL" dirty="0"/>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r>
              <a:rPr lang="nl-NL" dirty="0" smtClean="0"/>
              <a:t>LAC 28 november 2012</a:t>
            </a:r>
            <a:endParaRPr lang="nl-NL" dirty="0"/>
          </a:p>
        </p:txBody>
      </p:sp>
      <p:sp>
        <p:nvSpPr>
          <p:cNvPr id="12" name="KopieerDriehoekje"/>
          <p:cNvSpPr/>
          <p:nvPr userDrawn="1"/>
        </p:nvSpPr>
        <p:spPr>
          <a:xfrm flipV="1">
            <a:off x="509072" y="107937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afbeelding rechts">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080000"/>
          </a:xfr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b" anchorCtr="0">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14" name="Tijdelijke aanduiding voor tekst 13"/>
          <p:cNvSpPr>
            <a:spLocks noGrp="1"/>
          </p:cNvSpPr>
          <p:nvPr>
            <p:ph type="body" sz="quarter" idx="10"/>
          </p:nvPr>
        </p:nvSpPr>
        <p:spPr>
          <a:xfrm>
            <a:off x="331148" y="1440000"/>
            <a:ext cx="3960812" cy="4968000"/>
          </a:xfrm>
        </p:spPr>
        <p:txBody>
          <a:bodyPr lIns="0" tIns="0" rIns="0" bIns="0">
            <a:noAutofit/>
          </a:bodyPr>
          <a:lstStyle>
            <a:lvl1pPr marL="270000" indent="0">
              <a:spcBef>
                <a:spcPts val="600"/>
              </a:spcBef>
              <a:buNone/>
              <a:defRPr sz="2400"/>
            </a:lvl1pPr>
            <a:lvl2pPr marL="270000" indent="-270000">
              <a:spcBef>
                <a:spcPts val="600"/>
              </a:spcBef>
              <a:buClr>
                <a:srgbClr val="FF0000"/>
              </a:buClr>
              <a:buSzPct val="80000"/>
              <a:buFont typeface="Arial" pitchFamily="34" charset="0"/>
              <a:buChar char="&gt;"/>
              <a:defRPr sz="2400"/>
            </a:lvl2pPr>
            <a:lvl3pPr marL="540000" indent="-270000">
              <a:spcBef>
                <a:spcPts val="600"/>
              </a:spcBef>
              <a:buClr>
                <a:srgbClr val="FF0000"/>
              </a:buClr>
              <a:buSzPct val="80000"/>
              <a:buFont typeface="Arial" pitchFamily="34" charset="0"/>
              <a:buChar char="&gt;"/>
              <a:defRPr sz="2000"/>
            </a:lvl3pPr>
            <a:lvl4pPr marL="809625" indent="-270000">
              <a:spcBef>
                <a:spcPts val="600"/>
              </a:spcBef>
              <a:buClr>
                <a:srgbClr val="FF0000"/>
              </a:buClr>
              <a:buSzPct val="80000"/>
              <a:buFont typeface="Arial" pitchFamily="34" charset="0"/>
              <a:buChar char="&gt;"/>
              <a:defRPr sz="2000"/>
            </a:lvl4pPr>
            <a:lvl5pPr marL="1080000" indent="-270000">
              <a:spcBef>
                <a:spcPts val="600"/>
              </a:spcBef>
              <a:buClr>
                <a:srgbClr val="FF0000"/>
              </a:buClr>
              <a:buSzPct val="80000"/>
              <a:buFont typeface="Arial" pitchFamily="34" charset="0"/>
              <a:buChar char="&gt;"/>
              <a:defRPr sz="20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5" name="Rechthoek 14"/>
          <p:cNvSpPr/>
          <p:nvPr userDrawn="1"/>
        </p:nvSpPr>
        <p:spPr>
          <a:xfrm>
            <a:off x="0" y="6616273"/>
            <a:ext cx="9144000" cy="259200"/>
          </a:xfrm>
          <a:prstGeom prst="rect">
            <a:avLst/>
          </a:prstGeom>
          <a:solidFill>
            <a:srgbClr val="005B9D"/>
          </a:solidFill>
          <a:ln>
            <a:noFill/>
          </a:ln>
        </p:spPr>
        <p:txBody>
          <a:bodyPr vert="horz" wrap="square" lIns="180000" tIns="0" rIns="0" bIns="180000" rtlCol="0">
            <a:spAutoFit/>
          </a:bodyPr>
          <a:lstStyle/>
          <a:p>
            <a:pPr marL="0" lvl="0" indent="0" algn="l" defTabSz="914400" rtl="0" eaLnBrk="1" latinLnBrk="0" hangingPunct="1">
              <a:lnSpc>
                <a:spcPts val="2500"/>
              </a:lnSpc>
              <a:spcBef>
                <a:spcPct val="20000"/>
              </a:spcBef>
              <a:buFont typeface="Arial" pitchFamily="34" charset="0"/>
              <a:buNone/>
            </a:pPr>
            <a:endParaRPr lang="nl-NL" sz="2400" kern="1200" dirty="0">
              <a:solidFill>
                <a:schemeClr val="bg1"/>
              </a:solidFill>
              <a:latin typeface="Arial Narrow" pitchFamily="34" charset="0"/>
              <a:ea typeface="+mn-ea"/>
              <a:cs typeface="+mn-cs"/>
            </a:endParaRPr>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r>
              <a:rPr lang="nl-NL" dirty="0" smtClean="0"/>
              <a:t>Sheet </a:t>
            </a:r>
            <a:fld id="{16CC70A2-6B8C-4FE8-A4AE-E466C9B2130C}" type="slidenum">
              <a:rPr lang="nl-NL" smtClean="0"/>
              <a:pPr/>
              <a:t>‹#›</a:t>
            </a:fld>
            <a:endParaRPr lang="nl-NL" dirty="0"/>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r>
              <a:rPr lang="nl-NL" dirty="0" smtClean="0"/>
              <a:t>NIOC 2013, 5 april 2013</a:t>
            </a:r>
            <a:endParaRPr lang="nl-NL" dirty="0"/>
          </a:p>
        </p:txBody>
      </p:sp>
      <p:sp>
        <p:nvSpPr>
          <p:cNvPr id="9" name="Tijdelijke aanduiding voor afbeelding 8"/>
          <p:cNvSpPr>
            <a:spLocks noGrp="1"/>
          </p:cNvSpPr>
          <p:nvPr>
            <p:ph type="pic" sz="quarter" idx="14"/>
          </p:nvPr>
        </p:nvSpPr>
        <p:spPr>
          <a:xfrm>
            <a:off x="4572000" y="1079369"/>
            <a:ext cx="4572000" cy="5536800"/>
          </a:xfrm>
        </p:spPr>
        <p:txBody>
          <a:bodyPr>
            <a:normAutofit/>
          </a:bodyPr>
          <a:lstStyle>
            <a:lvl1pPr>
              <a:buNone/>
              <a:defRPr sz="1600">
                <a:solidFill>
                  <a:srgbClr val="FF0000"/>
                </a:solidFill>
              </a:defRPr>
            </a:lvl1pPr>
          </a:lstStyle>
          <a:p>
            <a:endParaRPr lang="nl-NL" dirty="0"/>
          </a:p>
        </p:txBody>
      </p:sp>
      <p:sp>
        <p:nvSpPr>
          <p:cNvPr id="10" name="Tekstvak 9"/>
          <p:cNvSpPr txBox="1"/>
          <p:nvPr userDrawn="1"/>
        </p:nvSpPr>
        <p:spPr>
          <a:xfrm>
            <a:off x="5615624" y="6492875"/>
            <a:ext cx="3131840" cy="363600"/>
          </a:xfrm>
          <a:prstGeom prst="rect">
            <a:avLst/>
          </a:prstGeom>
          <a:noFill/>
        </p:spPr>
        <p:txBody>
          <a:bodyPr wrap="square" rtlCol="0" anchor="b" anchorCtr="0">
            <a:spAutoFit/>
          </a:bodyPr>
          <a:lstStyle/>
          <a:p>
            <a:pPr algn="r"/>
            <a:r>
              <a:rPr lang="nl-NL" sz="900" dirty="0" smtClean="0">
                <a:solidFill>
                  <a:schemeClr val="bg1"/>
                </a:solidFill>
              </a:rPr>
              <a:t>Vrije</a:t>
            </a:r>
            <a:r>
              <a:rPr lang="nl-NL" sz="900" baseline="0" dirty="0" smtClean="0">
                <a:solidFill>
                  <a:schemeClr val="bg1"/>
                </a:solidFill>
              </a:rPr>
              <a:t> Universiteit Amsterdam</a:t>
            </a:r>
            <a:endParaRPr lang="nl-NL" sz="900" dirty="0">
              <a:solidFill>
                <a:schemeClr val="bg1"/>
              </a:solidFill>
            </a:endParaRPr>
          </a:p>
        </p:txBody>
      </p:sp>
      <p:sp>
        <p:nvSpPr>
          <p:cNvPr id="12" name="Driehoekje"/>
          <p:cNvSpPr/>
          <p:nvPr userDrawn="1"/>
        </p:nvSpPr>
        <p:spPr>
          <a:xfrm flipV="1">
            <a:off x="509072" y="107937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afbeelding groot rechts">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080000"/>
          </a:xfr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b" anchorCtr="0">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14" name="Tijdelijke aanduiding voor tekst 13"/>
          <p:cNvSpPr>
            <a:spLocks noGrp="1"/>
          </p:cNvSpPr>
          <p:nvPr>
            <p:ph type="body" sz="quarter" idx="10"/>
          </p:nvPr>
        </p:nvSpPr>
        <p:spPr>
          <a:xfrm>
            <a:off x="331200" y="1440000"/>
            <a:ext cx="2232619" cy="4968000"/>
          </a:xfrm>
        </p:spPr>
        <p:txBody>
          <a:bodyPr lIns="0" tIns="0" rIns="0" bIns="0">
            <a:noAutofit/>
          </a:bodyPr>
          <a:lstStyle>
            <a:lvl1pPr marL="270000" indent="0">
              <a:spcBef>
                <a:spcPts val="600"/>
              </a:spcBef>
              <a:buNone/>
              <a:defRPr sz="1800"/>
            </a:lvl1pPr>
            <a:lvl2pPr marL="270000" indent="-270000">
              <a:spcBef>
                <a:spcPts val="600"/>
              </a:spcBef>
              <a:buClr>
                <a:srgbClr val="FF0000"/>
              </a:buClr>
              <a:buSzPct val="80000"/>
              <a:buFont typeface="Arial" pitchFamily="34" charset="0"/>
              <a:buChar char="&gt;"/>
              <a:defRPr sz="1800"/>
            </a:lvl2pPr>
            <a:lvl3pPr marL="540000" indent="-270000">
              <a:spcBef>
                <a:spcPts val="600"/>
              </a:spcBef>
              <a:buClr>
                <a:srgbClr val="FF0000"/>
              </a:buClr>
              <a:buSzPct val="80000"/>
              <a:buFont typeface="Arial" pitchFamily="34" charset="0"/>
              <a:buChar char="&gt;"/>
              <a:defRPr sz="1800"/>
            </a:lvl3pPr>
            <a:lvl4pPr marL="809625" indent="-270000">
              <a:spcBef>
                <a:spcPts val="600"/>
              </a:spcBef>
              <a:buClr>
                <a:srgbClr val="FF0000"/>
              </a:buClr>
              <a:buSzPct val="80000"/>
              <a:buFont typeface="Arial" pitchFamily="34" charset="0"/>
              <a:buChar char="&gt;"/>
              <a:defRPr sz="1800"/>
            </a:lvl4pPr>
            <a:lvl5pPr marL="1080000" indent="-270000">
              <a:spcBef>
                <a:spcPts val="600"/>
              </a:spcBef>
              <a:buClr>
                <a:srgbClr val="FF0000"/>
              </a:buClr>
              <a:buSzPct val="80000"/>
              <a:buFont typeface="Arial" pitchFamily="34" charset="0"/>
              <a:buChar char="&gt;"/>
              <a:defRPr sz="18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5" name="Rechthoek 14"/>
          <p:cNvSpPr/>
          <p:nvPr userDrawn="1"/>
        </p:nvSpPr>
        <p:spPr>
          <a:xfrm>
            <a:off x="0" y="6616273"/>
            <a:ext cx="9144000" cy="259200"/>
          </a:xfrm>
          <a:prstGeom prst="rect">
            <a:avLst/>
          </a:prstGeom>
          <a:solidFill>
            <a:srgbClr val="005B9D"/>
          </a:solidFill>
          <a:ln>
            <a:noFill/>
          </a:ln>
        </p:spPr>
        <p:txBody>
          <a:bodyPr vert="horz" wrap="square" lIns="180000" tIns="0" rIns="0" bIns="180000" rtlCol="0">
            <a:spAutoFit/>
          </a:bodyPr>
          <a:lstStyle/>
          <a:p>
            <a:pPr marL="0" lvl="0" indent="0" algn="l" defTabSz="914400" rtl="0" eaLnBrk="1" latinLnBrk="0" hangingPunct="1">
              <a:lnSpc>
                <a:spcPts val="2500"/>
              </a:lnSpc>
              <a:spcBef>
                <a:spcPct val="20000"/>
              </a:spcBef>
              <a:buFont typeface="Arial" pitchFamily="34" charset="0"/>
              <a:buNone/>
            </a:pPr>
            <a:endParaRPr lang="nl-NL" sz="2400" kern="1200" dirty="0">
              <a:solidFill>
                <a:schemeClr val="bg1"/>
              </a:solidFill>
              <a:latin typeface="Arial Narrow" pitchFamily="34" charset="0"/>
              <a:ea typeface="+mn-ea"/>
              <a:cs typeface="+mn-cs"/>
            </a:endParaRPr>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r>
              <a:rPr lang="nl-NL" dirty="0" smtClean="0"/>
              <a:t>Sheet </a:t>
            </a:r>
            <a:fld id="{16CC70A2-6B8C-4FE8-A4AE-E466C9B2130C}" type="slidenum">
              <a:rPr lang="nl-NL" smtClean="0"/>
              <a:pPr/>
              <a:t>‹#›</a:t>
            </a:fld>
            <a:endParaRPr lang="nl-NL" dirty="0"/>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r>
              <a:rPr lang="nl-NL" dirty="0" smtClean="0"/>
              <a:t>NIOC 2013, 5 april 2013</a:t>
            </a:r>
            <a:endParaRPr lang="nl-NL" dirty="0"/>
          </a:p>
        </p:txBody>
      </p:sp>
      <p:sp>
        <p:nvSpPr>
          <p:cNvPr id="9" name="Tijdelijke aanduiding voor afbeelding 8"/>
          <p:cNvSpPr>
            <a:spLocks noGrp="1"/>
          </p:cNvSpPr>
          <p:nvPr>
            <p:ph type="pic" sz="quarter" idx="14"/>
          </p:nvPr>
        </p:nvSpPr>
        <p:spPr>
          <a:xfrm>
            <a:off x="2880000" y="1079369"/>
            <a:ext cx="6264000" cy="5536800"/>
          </a:xfrm>
        </p:spPr>
        <p:txBody>
          <a:bodyPr>
            <a:normAutofit/>
          </a:bodyPr>
          <a:lstStyle>
            <a:lvl1pPr>
              <a:buNone/>
              <a:defRPr sz="1600">
                <a:solidFill>
                  <a:srgbClr val="FF0000"/>
                </a:solidFill>
              </a:defRPr>
            </a:lvl1pPr>
          </a:lstStyle>
          <a:p>
            <a:endParaRPr lang="nl-NL" dirty="0"/>
          </a:p>
        </p:txBody>
      </p:sp>
      <p:sp>
        <p:nvSpPr>
          <p:cNvPr id="10" name="Tekstvak 9"/>
          <p:cNvSpPr txBox="1"/>
          <p:nvPr userDrawn="1"/>
        </p:nvSpPr>
        <p:spPr>
          <a:xfrm>
            <a:off x="5615624" y="6492875"/>
            <a:ext cx="3131840" cy="363600"/>
          </a:xfrm>
          <a:prstGeom prst="rect">
            <a:avLst/>
          </a:prstGeom>
          <a:noFill/>
        </p:spPr>
        <p:txBody>
          <a:bodyPr wrap="square" rtlCol="0" anchor="b" anchorCtr="0">
            <a:spAutoFit/>
          </a:bodyPr>
          <a:lstStyle/>
          <a:p>
            <a:pPr algn="r"/>
            <a:r>
              <a:rPr lang="nl-NL" sz="900" dirty="0" smtClean="0">
                <a:solidFill>
                  <a:schemeClr val="bg1"/>
                </a:solidFill>
              </a:rPr>
              <a:t>Vrije</a:t>
            </a:r>
            <a:r>
              <a:rPr lang="nl-NL" sz="900" baseline="0" dirty="0" smtClean="0">
                <a:solidFill>
                  <a:schemeClr val="bg1"/>
                </a:solidFill>
              </a:rPr>
              <a:t> Universiteit Amsterdam</a:t>
            </a:r>
            <a:endParaRPr lang="nl-NL" sz="900" dirty="0">
              <a:solidFill>
                <a:schemeClr val="bg1"/>
              </a:solidFill>
            </a:endParaRPr>
          </a:p>
        </p:txBody>
      </p:sp>
      <p:sp>
        <p:nvSpPr>
          <p:cNvPr id="11" name="Driehoekje"/>
          <p:cNvSpPr/>
          <p:nvPr userDrawn="1"/>
        </p:nvSpPr>
        <p:spPr>
          <a:xfrm flipV="1">
            <a:off x="509072" y="107937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Titel presentatie, pas aan met knop Voettekst aanpassen</a:t>
            </a:r>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C70A2-6B8C-4FE8-A4AE-E466C9B2130C}"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9" r:id="rId6"/>
    <p:sldLayoutId id="2147483664" r:id="rId7"/>
    <p:sldLayoutId id="2147483665" r:id="rId8"/>
    <p:sldLayoutId id="2147483666" r:id="rId9"/>
    <p:sldLayoutId id="2147483667" r:id="rId10"/>
    <p:sldLayoutId id="2147483668" r:id="rId11"/>
    <p:sldLayoutId id="2147483670" r:id="rId12"/>
    <p:sldLayoutId id="214748367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descr="RV_2124_PPT_vlagVU.jpg"/>
          <p:cNvPicPr>
            <a:picLocks noGrp="1" noChangeAspect="1"/>
          </p:cNvPicPr>
          <p:nvPr>
            <p:ph type="pic" sz="quarter" idx="10"/>
          </p:nvPr>
        </p:nvPicPr>
        <p:blipFill>
          <a:blip r:embed="rId3" cstate="print"/>
          <a:srcRect/>
          <a:stretch>
            <a:fillRect/>
          </a:stretch>
        </p:blipFill>
        <p:spPr/>
      </p:pic>
      <p:sp>
        <p:nvSpPr>
          <p:cNvPr id="3" name="Titel 2"/>
          <p:cNvSpPr>
            <a:spLocks noGrp="1"/>
          </p:cNvSpPr>
          <p:nvPr>
            <p:ph type="ctrTitle"/>
          </p:nvPr>
        </p:nvSpPr>
        <p:spPr>
          <a:xfrm>
            <a:off x="323528" y="460800"/>
            <a:ext cx="8451487" cy="1080000"/>
          </a:xfrm>
        </p:spPr>
        <p:txBody>
          <a:bodyPr/>
          <a:lstStyle/>
          <a:p>
            <a:pPr algn="ctr"/>
            <a:r>
              <a:rPr lang="nl-NL" b="1" dirty="0" smtClean="0"/>
              <a:t>Relatie IT-onderwijs – IT-beroepenveld</a:t>
            </a:r>
            <a:endParaRPr lang="nl-NL" b="1" cap="none" dirty="0"/>
          </a:p>
        </p:txBody>
      </p:sp>
      <p:pic>
        <p:nvPicPr>
          <p:cNvPr id="6" name="KopieerVU_logo" descr="VUlogo_NL_Taglineblauw_Wit_HR_RGB.png"/>
          <p:cNvPicPr>
            <a:picLocks noChangeAspect="1"/>
          </p:cNvPicPr>
          <p:nvPr/>
        </p:nvPicPr>
        <p:blipFill>
          <a:blip r:embed="rId4" cstate="print"/>
          <a:stretch>
            <a:fillRect/>
          </a:stretch>
        </p:blipFill>
        <p:spPr>
          <a:xfrm>
            <a:off x="6719887" y="5319888"/>
            <a:ext cx="2160000" cy="1191000"/>
          </a:xfrm>
          <a:prstGeom prst="rect">
            <a:avLst/>
          </a:prstGeom>
        </p:spPr>
      </p:pic>
      <p:sp>
        <p:nvSpPr>
          <p:cNvPr id="9" name="KopieerDriehoekje"/>
          <p:cNvSpPr/>
          <p:nvPr/>
        </p:nvSpPr>
        <p:spPr>
          <a:xfrm flipV="1">
            <a:off x="936625" y="1540800"/>
            <a:ext cx="196850" cy="98425"/>
          </a:xfrm>
          <a:prstGeom prst="triangle">
            <a:avLst/>
          </a:prstGeom>
          <a:solidFill>
            <a:srgbClr val="0089CF">
              <a:alpha val="89804"/>
            </a:srgbClr>
          </a:solidFill>
          <a:ln w="3175">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Tree>
    <p:extLst>
      <p:ext uri="{BB962C8B-B14F-4D97-AF65-F5344CB8AC3E}">
        <p14:creationId xmlns="" xmlns:p14="http://schemas.microsoft.com/office/powerpoint/2010/main" val="78142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Benchmarking</a:t>
            </a:r>
            <a:r>
              <a:rPr lang="nl-NL" dirty="0" smtClean="0"/>
              <a:t> </a:t>
            </a:r>
            <a:r>
              <a:rPr lang="nl-NL" dirty="0" err="1" smtClean="0"/>
              <a:t>University</a:t>
            </a:r>
            <a:r>
              <a:rPr lang="nl-NL" dirty="0" smtClean="0"/>
              <a:t> Business </a:t>
            </a:r>
            <a:r>
              <a:rPr lang="nl-NL" dirty="0" err="1" smtClean="0"/>
              <a:t>Cooperation</a:t>
            </a:r>
            <a:endParaRPr lang="nl-NL" dirty="0"/>
          </a:p>
        </p:txBody>
      </p:sp>
      <p:sp>
        <p:nvSpPr>
          <p:cNvPr id="3" name="Tijdelijke aanduiding voor tekst 2"/>
          <p:cNvSpPr>
            <a:spLocks noGrp="1"/>
          </p:cNvSpPr>
          <p:nvPr>
            <p:ph type="body" sz="quarter" idx="10"/>
          </p:nvPr>
        </p:nvSpPr>
        <p:spPr>
          <a:xfrm>
            <a:off x="322907" y="1700808"/>
            <a:ext cx="8461093" cy="4393992"/>
          </a:xfrm>
        </p:spPr>
        <p:txBody>
          <a:bodyPr/>
          <a:lstStyle/>
          <a:p>
            <a:pPr lvl="1"/>
            <a:r>
              <a:rPr lang="nl-NL" dirty="0" smtClean="0"/>
              <a:t>Doel / missie van de instelling gericht op interactie</a:t>
            </a:r>
          </a:p>
          <a:p>
            <a:pPr lvl="1"/>
            <a:r>
              <a:rPr lang="nl-NL" dirty="0" smtClean="0"/>
              <a:t>Samen onderzoek doen</a:t>
            </a:r>
          </a:p>
          <a:p>
            <a:pPr lvl="1"/>
            <a:r>
              <a:rPr lang="nl-NL" dirty="0" smtClean="0"/>
              <a:t>Valorisatie / verkoop van kennis</a:t>
            </a:r>
          </a:p>
          <a:p>
            <a:pPr lvl="1"/>
            <a:r>
              <a:rPr lang="nl-NL" dirty="0" smtClean="0"/>
              <a:t>Onderwijs &amp; training</a:t>
            </a:r>
          </a:p>
          <a:p>
            <a:pPr lvl="1"/>
            <a:r>
              <a:rPr lang="nl-NL" dirty="0" smtClean="0"/>
              <a:t>Bevordering ondernemerschap</a:t>
            </a:r>
          </a:p>
          <a:p>
            <a:pPr lvl="1"/>
            <a:r>
              <a:rPr lang="nl-NL" dirty="0" smtClean="0"/>
              <a:t>Hulp bij problemen (technische bijstand)</a:t>
            </a:r>
          </a:p>
          <a:p>
            <a:pPr lvl="1"/>
            <a:r>
              <a:rPr lang="nl-NL" dirty="0" smtClean="0"/>
              <a:t>Advisering (beroepenveldcommissie ed)</a:t>
            </a:r>
          </a:p>
          <a:p>
            <a:pPr lvl="1"/>
            <a:r>
              <a:rPr lang="nl-NL" dirty="0" smtClean="0"/>
              <a:t>Curriculum vernieuwing</a:t>
            </a:r>
          </a:p>
          <a:p>
            <a:pPr lvl="1"/>
            <a:r>
              <a:rPr lang="nl-NL" dirty="0" smtClean="0"/>
              <a:t>Mobiliteit van medewerkers en studenten</a:t>
            </a:r>
          </a:p>
        </p:txBody>
      </p:sp>
      <p:sp>
        <p:nvSpPr>
          <p:cNvPr id="4" name="Tijdelijke aanduiding voor dianummer 3"/>
          <p:cNvSpPr>
            <a:spLocks noGrp="1"/>
          </p:cNvSpPr>
          <p:nvPr>
            <p:ph type="sldNum" sz="quarter" idx="12"/>
          </p:nvPr>
        </p:nvSpPr>
        <p:spPr/>
        <p:txBody>
          <a:bodyPr/>
          <a:lstStyle/>
          <a:p>
            <a:r>
              <a:rPr lang="nl-NL" smtClean="0"/>
              <a:t>Sheet </a:t>
            </a:r>
            <a:fld id="{16CC70A2-6B8C-4FE8-A4AE-E466C9B2130C}" type="slidenum">
              <a:rPr lang="nl-NL" smtClean="0"/>
              <a:pPr/>
              <a:t>10</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Formele interacties</a:t>
            </a:r>
            <a:endParaRPr lang="nl-NL" dirty="0"/>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11</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graphicFrame>
        <p:nvGraphicFramePr>
          <p:cNvPr id="7" name="Tijdelijke aanduiding voor grafiek 6"/>
          <p:cNvGraphicFramePr>
            <a:graphicFrameLocks noGrp="1"/>
          </p:cNvGraphicFramePr>
          <p:nvPr>
            <p:ph type="chart" sz="quarter" idx="14"/>
          </p:nvPr>
        </p:nvGraphicFramePr>
        <p:xfrm>
          <a:off x="176138" y="1667349"/>
          <a:ext cx="8788350" cy="4442457"/>
        </p:xfrm>
        <a:graphic>
          <a:graphicData uri="http://schemas.openxmlformats.org/drawingml/2006/table">
            <a:tbl>
              <a:tblPr/>
              <a:tblGrid>
                <a:gridCol w="3310677"/>
                <a:gridCol w="618478"/>
                <a:gridCol w="618478"/>
                <a:gridCol w="200097"/>
                <a:gridCol w="618478"/>
                <a:gridCol w="618478"/>
                <a:gridCol w="164876"/>
                <a:gridCol w="618478"/>
                <a:gridCol w="618478"/>
                <a:gridCol w="164876"/>
                <a:gridCol w="618478"/>
                <a:gridCol w="618478"/>
              </a:tblGrid>
              <a:tr h="793887">
                <a:tc>
                  <a:txBody>
                    <a:bodyPr/>
                    <a:lstStyle/>
                    <a:p>
                      <a:pPr>
                        <a:lnSpc>
                          <a:spcPct val="115000"/>
                        </a:lnSpc>
                        <a:spcAft>
                          <a:spcPts val="0"/>
                        </a:spcAft>
                      </a:pPr>
                      <a:endParaRPr lang="nl-NL" sz="1100" dirty="0">
                        <a:latin typeface="Calibri"/>
                        <a:ea typeface="Calibri"/>
                        <a:cs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600" b="1" dirty="0">
                          <a:solidFill>
                            <a:srgbClr val="000000"/>
                          </a:solidFill>
                          <a:latin typeface="Calibri"/>
                          <a:ea typeface="Times New Roman"/>
                          <a:cs typeface="Calibri"/>
                        </a:rPr>
                        <a:t>Totaal</a:t>
                      </a:r>
                      <a:endParaRPr lang="nl-NL" sz="1600" dirty="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c>
                  <a:txBody>
                    <a:bodyPr/>
                    <a:lstStyle/>
                    <a:p>
                      <a:pPr>
                        <a:lnSpc>
                          <a:spcPct val="115000"/>
                        </a:lnSpc>
                      </a:pPr>
                      <a:endParaRPr lang="nl-NL" sz="1600">
                        <a:latin typeface="Calibri"/>
                        <a:ea typeface="Times New Roman"/>
                      </a:endParaRPr>
                    </a:p>
                  </a:txBody>
                  <a:tcPr marL="44450" marR="44450" marT="0" marB="0" anchor="ctr">
                    <a:lnL>
                      <a:noFill/>
                    </a:lnL>
                    <a:lnR>
                      <a:noFill/>
                    </a:lnR>
                    <a:lnT>
                      <a:noFill/>
                    </a:lnT>
                    <a:lnB>
                      <a:noFill/>
                    </a:lnB>
                    <a:solidFill>
                      <a:srgbClr val="EAF1DD"/>
                    </a:solidFill>
                  </a:tcPr>
                </a:tc>
                <a:tc gridSpan="2">
                  <a:txBody>
                    <a:bodyPr/>
                    <a:lstStyle/>
                    <a:p>
                      <a:pPr algn="ctr">
                        <a:lnSpc>
                          <a:spcPct val="115000"/>
                        </a:lnSpc>
                        <a:spcAft>
                          <a:spcPts val="0"/>
                        </a:spcAft>
                      </a:pPr>
                      <a:r>
                        <a:rPr lang="nl-NL" sz="1600" b="1">
                          <a:solidFill>
                            <a:srgbClr val="000000"/>
                          </a:solidFill>
                          <a:latin typeface="Calibri"/>
                          <a:ea typeface="Times New Roman"/>
                          <a:cs typeface="Calibri"/>
                        </a:rPr>
                        <a:t>Informatica</a:t>
                      </a:r>
                      <a:endParaRPr lang="nl-NL" sz="160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c>
                  <a:txBody>
                    <a:bodyPr/>
                    <a:lstStyle/>
                    <a:p>
                      <a:pPr>
                        <a:lnSpc>
                          <a:spcPct val="115000"/>
                        </a:lnSpc>
                      </a:pPr>
                      <a:endParaRPr lang="nl-NL" sz="1600">
                        <a:latin typeface="Calibri"/>
                        <a:ea typeface="Times New Roman"/>
                      </a:endParaRPr>
                    </a:p>
                  </a:txBody>
                  <a:tcPr marL="44450" marR="44450" marT="0" marB="0" anchor="ctr">
                    <a:lnL>
                      <a:noFill/>
                    </a:lnL>
                    <a:lnR>
                      <a:noFill/>
                    </a:lnR>
                    <a:lnT>
                      <a:noFill/>
                    </a:lnT>
                    <a:lnB>
                      <a:noFill/>
                    </a:lnB>
                    <a:solidFill>
                      <a:srgbClr val="EAF1DD"/>
                    </a:solidFill>
                  </a:tcPr>
                </a:tc>
                <a:tc gridSpan="2">
                  <a:txBody>
                    <a:bodyPr/>
                    <a:lstStyle/>
                    <a:p>
                      <a:pPr algn="ctr">
                        <a:lnSpc>
                          <a:spcPct val="115000"/>
                        </a:lnSpc>
                        <a:spcAft>
                          <a:spcPts val="0"/>
                        </a:spcAft>
                      </a:pPr>
                      <a:r>
                        <a:rPr lang="nl-NL" sz="1600" b="1">
                          <a:solidFill>
                            <a:srgbClr val="000000"/>
                          </a:solidFill>
                          <a:latin typeface="Calibri"/>
                          <a:ea typeface="Times New Roman"/>
                          <a:cs typeface="Calibri"/>
                        </a:rPr>
                        <a:t>Bestuurlijke informatica</a:t>
                      </a:r>
                      <a:endParaRPr lang="nl-NL" sz="160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c>
                  <a:txBody>
                    <a:bodyPr/>
                    <a:lstStyle/>
                    <a:p>
                      <a:pPr>
                        <a:lnSpc>
                          <a:spcPct val="115000"/>
                        </a:lnSpc>
                      </a:pPr>
                      <a:endParaRPr lang="nl-NL" sz="1600">
                        <a:latin typeface="Calibri"/>
                        <a:ea typeface="Times New Roman"/>
                      </a:endParaRPr>
                    </a:p>
                  </a:txBody>
                  <a:tcPr marL="44450" marR="44450" marT="0" marB="0" anchor="ctr">
                    <a:lnL>
                      <a:noFill/>
                    </a:lnL>
                    <a:lnR>
                      <a:noFill/>
                    </a:lnR>
                    <a:lnT>
                      <a:noFill/>
                    </a:lnT>
                    <a:lnB>
                      <a:noFill/>
                    </a:lnB>
                    <a:solidFill>
                      <a:srgbClr val="EAF1DD"/>
                    </a:solidFill>
                  </a:tcPr>
                </a:tc>
                <a:tc gridSpan="2">
                  <a:txBody>
                    <a:bodyPr/>
                    <a:lstStyle/>
                    <a:p>
                      <a:pPr algn="ctr">
                        <a:lnSpc>
                          <a:spcPct val="115000"/>
                        </a:lnSpc>
                        <a:spcAft>
                          <a:spcPts val="0"/>
                        </a:spcAft>
                      </a:pPr>
                      <a:r>
                        <a:rPr lang="nl-NL" sz="1600" b="1">
                          <a:solidFill>
                            <a:srgbClr val="000000"/>
                          </a:solidFill>
                          <a:latin typeface="Calibri"/>
                          <a:ea typeface="Times New Roman"/>
                          <a:cs typeface="Calibri"/>
                        </a:rPr>
                        <a:t>Technische informatica</a:t>
                      </a:r>
                      <a:endParaRPr lang="nl-NL" sz="160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r>
              <a:tr h="391910">
                <a:tc>
                  <a:txBody>
                    <a:bodyPr/>
                    <a:lstStyle/>
                    <a:p>
                      <a:pPr>
                        <a:lnSpc>
                          <a:spcPct val="115000"/>
                        </a:lnSpc>
                      </a:pPr>
                      <a:endParaRPr lang="nl-NL" sz="110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600" dirty="0">
                          <a:solidFill>
                            <a:srgbClr val="000000"/>
                          </a:solidFill>
                          <a:latin typeface="Calibri"/>
                          <a:ea typeface="Times New Roman"/>
                          <a:cs typeface="Calibri"/>
                        </a:rPr>
                        <a:t>n=53</a:t>
                      </a:r>
                      <a:endParaRPr lang="nl-NL" sz="1600" dirty="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c>
                  <a:txBody>
                    <a:bodyPr/>
                    <a:lstStyle/>
                    <a:p>
                      <a:pPr>
                        <a:lnSpc>
                          <a:spcPct val="115000"/>
                        </a:lnSpc>
                      </a:pPr>
                      <a:endParaRPr lang="nl-NL" sz="160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600">
                          <a:solidFill>
                            <a:srgbClr val="000000"/>
                          </a:solidFill>
                          <a:latin typeface="Calibri"/>
                          <a:ea typeface="Times New Roman"/>
                          <a:cs typeface="Calibri"/>
                        </a:rPr>
                        <a:t>n=20</a:t>
                      </a:r>
                      <a:endParaRPr lang="nl-NL" sz="16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c>
                  <a:txBody>
                    <a:bodyPr/>
                    <a:lstStyle/>
                    <a:p>
                      <a:pPr>
                        <a:lnSpc>
                          <a:spcPct val="115000"/>
                        </a:lnSpc>
                      </a:pPr>
                      <a:endParaRPr lang="nl-NL" sz="160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600">
                          <a:solidFill>
                            <a:srgbClr val="000000"/>
                          </a:solidFill>
                          <a:latin typeface="Calibri"/>
                          <a:ea typeface="Times New Roman"/>
                          <a:cs typeface="Calibri"/>
                        </a:rPr>
                        <a:t>n=18</a:t>
                      </a:r>
                      <a:endParaRPr lang="nl-NL" sz="16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c>
                  <a:txBody>
                    <a:bodyPr/>
                    <a:lstStyle/>
                    <a:p>
                      <a:pPr>
                        <a:lnSpc>
                          <a:spcPct val="115000"/>
                        </a:lnSpc>
                      </a:pPr>
                      <a:endParaRPr lang="nl-NL" sz="160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600">
                          <a:solidFill>
                            <a:srgbClr val="000000"/>
                          </a:solidFill>
                          <a:latin typeface="Calibri"/>
                          <a:ea typeface="Times New Roman"/>
                          <a:cs typeface="Calibri"/>
                        </a:rPr>
                        <a:t>n=15</a:t>
                      </a:r>
                      <a:endParaRPr lang="nl-NL" sz="16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r>
              <a:tr h="391910">
                <a:tc>
                  <a:txBody>
                    <a:bodyPr/>
                    <a:lstStyle/>
                    <a:p>
                      <a:pPr>
                        <a:lnSpc>
                          <a:spcPct val="115000"/>
                        </a:lnSpc>
                      </a:pPr>
                      <a:endParaRPr lang="nl-NL"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solidFill>
                            <a:srgbClr val="000000"/>
                          </a:solidFill>
                          <a:latin typeface="Calibri"/>
                          <a:ea typeface="Times New Roman"/>
                          <a:cs typeface="Calibri"/>
                        </a:rPr>
                        <a:t>n</a:t>
                      </a:r>
                      <a:endParaRPr lang="nl-NL" sz="16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dirty="0">
                          <a:solidFill>
                            <a:srgbClr val="000000"/>
                          </a:solidFill>
                          <a:latin typeface="Calibri"/>
                          <a:ea typeface="Times New Roman"/>
                          <a:cs typeface="Calibri"/>
                        </a:rPr>
                        <a:t>%</a:t>
                      </a:r>
                      <a:endParaRPr lang="nl-NL" sz="16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solidFill>
                            <a:srgbClr val="000000"/>
                          </a:solidFill>
                          <a:latin typeface="Calibri"/>
                          <a:ea typeface="Times New Roman"/>
                          <a:cs typeface="Calibri"/>
                        </a:rPr>
                        <a:t>N</a:t>
                      </a:r>
                      <a:endParaRPr lang="nl-NL" sz="16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solidFill>
                            <a:srgbClr val="000000"/>
                          </a:solidFill>
                          <a:latin typeface="Calibri"/>
                          <a:ea typeface="Times New Roman"/>
                          <a:cs typeface="Calibri"/>
                        </a:rPr>
                        <a:t>%</a:t>
                      </a:r>
                      <a:endParaRPr lang="nl-NL" sz="16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solidFill>
                            <a:srgbClr val="000000"/>
                          </a:solidFill>
                          <a:latin typeface="Calibri"/>
                          <a:ea typeface="Times New Roman"/>
                          <a:cs typeface="Calibri"/>
                        </a:rPr>
                        <a:t>n</a:t>
                      </a:r>
                      <a:endParaRPr lang="nl-NL" sz="16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solidFill>
                            <a:srgbClr val="000000"/>
                          </a:solidFill>
                          <a:latin typeface="Calibri"/>
                          <a:ea typeface="Times New Roman"/>
                          <a:cs typeface="Calibri"/>
                        </a:rPr>
                        <a:t>%</a:t>
                      </a:r>
                      <a:endParaRPr lang="nl-NL" sz="16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solidFill>
                            <a:srgbClr val="000000"/>
                          </a:solidFill>
                          <a:latin typeface="Calibri"/>
                          <a:ea typeface="Times New Roman"/>
                          <a:cs typeface="Calibri"/>
                        </a:rPr>
                        <a:t>n</a:t>
                      </a:r>
                      <a:endParaRPr lang="nl-NL" sz="16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solidFill>
                            <a:srgbClr val="000000"/>
                          </a:solidFill>
                          <a:latin typeface="Calibri"/>
                          <a:ea typeface="Times New Roman"/>
                          <a:cs typeface="Calibri"/>
                        </a:rPr>
                        <a:t>%</a:t>
                      </a:r>
                      <a:endParaRPr lang="nl-NL" sz="16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22493">
                <a:tc gridSpan="12">
                  <a:txBody>
                    <a:bodyPr/>
                    <a:lstStyle/>
                    <a:p>
                      <a:pPr algn="ctr">
                        <a:lnSpc>
                          <a:spcPct val="115000"/>
                        </a:lnSpc>
                        <a:spcAft>
                          <a:spcPts val="0"/>
                        </a:spcAft>
                      </a:pPr>
                      <a:endParaRPr lang="nl-NL"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484079">
                <a:tc>
                  <a:txBody>
                    <a:bodyPr/>
                    <a:lstStyle/>
                    <a:p>
                      <a:pPr>
                        <a:lnSpc>
                          <a:spcPct val="115000"/>
                        </a:lnSpc>
                        <a:spcAft>
                          <a:spcPts val="0"/>
                        </a:spcAft>
                      </a:pPr>
                      <a:r>
                        <a:rPr lang="nl-NL" sz="1400" dirty="0">
                          <a:latin typeface="Calibri"/>
                          <a:ea typeface="Times New Roman"/>
                          <a:cs typeface="Calibri"/>
                        </a:rPr>
                        <a:t>Adviesraad / beroepenveldcommissie</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600">
                          <a:latin typeface="Calibri"/>
                          <a:ea typeface="Times New Roman"/>
                          <a:cs typeface="Calibri"/>
                        </a:rPr>
                        <a:t>48</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91%</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600" dirty="0">
                          <a:latin typeface="Calibri"/>
                          <a:ea typeface="Times New Roman"/>
                          <a:cs typeface="Calibri"/>
                        </a:rPr>
                        <a:t>18</a:t>
                      </a:r>
                      <a:endParaRPr lang="nl-NL"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90%</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600">
                          <a:latin typeface="Calibri"/>
                          <a:ea typeface="Times New Roman"/>
                          <a:cs typeface="Calibri"/>
                        </a:rPr>
                        <a:t>16</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89%</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600">
                          <a:latin typeface="Calibri"/>
                          <a:ea typeface="Times New Roman"/>
                          <a:cs typeface="Calibri"/>
                        </a:rPr>
                        <a:t>13</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87%</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079">
                <a:tc>
                  <a:txBody>
                    <a:bodyPr/>
                    <a:lstStyle/>
                    <a:p>
                      <a:pPr>
                        <a:lnSpc>
                          <a:spcPct val="115000"/>
                        </a:lnSpc>
                        <a:spcAft>
                          <a:spcPts val="0"/>
                        </a:spcAft>
                      </a:pPr>
                      <a:r>
                        <a:rPr lang="nl-NL" sz="1400" dirty="0">
                          <a:latin typeface="Calibri"/>
                          <a:ea typeface="Times New Roman"/>
                          <a:cs typeface="Calibri"/>
                        </a:rPr>
                        <a:t>Betrokken bij curriculum vernieuwing</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600">
                          <a:latin typeface="Calibri"/>
                          <a:ea typeface="Times New Roman"/>
                          <a:cs typeface="Calibri"/>
                        </a:rPr>
                        <a:t>50</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94%</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dirty="0">
                          <a:latin typeface="Calibri"/>
                          <a:ea typeface="Times New Roman"/>
                          <a:cs typeface="Calibri"/>
                        </a:rPr>
                        <a:t>18</a:t>
                      </a:r>
                      <a:endParaRPr lang="nl-NL"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dirty="0">
                          <a:latin typeface="Calibri"/>
                          <a:ea typeface="Times New Roman"/>
                          <a:cs typeface="Calibri"/>
                        </a:rPr>
                        <a:t>90%</a:t>
                      </a:r>
                      <a:endParaRPr lang="nl-NL"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16</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89%</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15</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100%</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079">
                <a:tc>
                  <a:txBody>
                    <a:bodyPr/>
                    <a:lstStyle/>
                    <a:p>
                      <a:pPr>
                        <a:lnSpc>
                          <a:spcPct val="115000"/>
                        </a:lnSpc>
                        <a:spcAft>
                          <a:spcPts val="0"/>
                        </a:spcAft>
                      </a:pPr>
                      <a:r>
                        <a:rPr lang="nl-NL" sz="1400" dirty="0">
                          <a:latin typeface="Calibri"/>
                          <a:ea typeface="Times New Roman"/>
                          <a:cs typeface="Calibri"/>
                        </a:rPr>
                        <a:t>Betrokken bij evaluatie/kwaliteitszorg</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600">
                          <a:latin typeface="Calibri"/>
                          <a:ea typeface="Times New Roman"/>
                          <a:cs typeface="Calibri"/>
                        </a:rPr>
                        <a:t>38</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72%</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14</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dirty="0">
                          <a:latin typeface="Calibri"/>
                          <a:ea typeface="Times New Roman"/>
                          <a:cs typeface="Calibri"/>
                        </a:rPr>
                        <a:t>70%</a:t>
                      </a:r>
                      <a:endParaRPr lang="nl-NL"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12</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67%</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12</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80%</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079">
                <a:tc>
                  <a:txBody>
                    <a:bodyPr/>
                    <a:lstStyle/>
                    <a:p>
                      <a:pPr>
                        <a:lnSpc>
                          <a:spcPct val="115000"/>
                        </a:lnSpc>
                        <a:spcAft>
                          <a:spcPts val="0"/>
                        </a:spcAft>
                      </a:pPr>
                      <a:r>
                        <a:rPr lang="nl-NL" sz="1400" dirty="0">
                          <a:latin typeface="Calibri"/>
                          <a:ea typeface="Times New Roman"/>
                          <a:cs typeface="Calibri"/>
                        </a:rPr>
                        <a:t>Gastcolleges en kenniscirculatie</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600">
                          <a:latin typeface="Calibri"/>
                          <a:ea typeface="Times New Roman"/>
                          <a:cs typeface="Calibri"/>
                        </a:rPr>
                        <a:t>39</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74%</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16</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dirty="0">
                          <a:latin typeface="Calibri"/>
                          <a:ea typeface="Times New Roman"/>
                          <a:cs typeface="Calibri"/>
                        </a:rPr>
                        <a:t>80%</a:t>
                      </a:r>
                      <a:endParaRPr lang="nl-NL"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dirty="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12</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67%</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6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600">
                          <a:latin typeface="Calibri"/>
                          <a:ea typeface="Times New Roman"/>
                          <a:cs typeface="Calibri"/>
                        </a:rPr>
                        <a:t>12</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latin typeface="Calibri"/>
                          <a:ea typeface="Times New Roman"/>
                          <a:cs typeface="Calibri"/>
                        </a:rPr>
                        <a:t>80%</a:t>
                      </a:r>
                      <a:endParaRPr lang="nl-NL" sz="16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18">
                <a:tc>
                  <a:txBody>
                    <a:bodyPr/>
                    <a:lstStyle/>
                    <a:p>
                      <a:pPr algn="ctr">
                        <a:lnSpc>
                          <a:spcPct val="115000"/>
                        </a:lnSpc>
                        <a:spcAft>
                          <a:spcPts val="0"/>
                        </a:spcAft>
                      </a:pPr>
                      <a:r>
                        <a:rPr lang="nl-NL" sz="1400" dirty="0">
                          <a:solidFill>
                            <a:srgbClr val="000000"/>
                          </a:solidFill>
                          <a:latin typeface="Calibri"/>
                          <a:ea typeface="Times New Roman"/>
                          <a:cs typeface="Calibri"/>
                        </a:rPr>
                        <a:t>Gemiddeld</a:t>
                      </a:r>
                      <a:endParaRPr lang="nl-NL" sz="1400" dirty="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nl-NL" sz="16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600">
                          <a:latin typeface="Calibri"/>
                          <a:ea typeface="Times New Roman"/>
                          <a:cs typeface="Calibri"/>
                        </a:rPr>
                        <a:t>83%</a:t>
                      </a:r>
                      <a:endParaRPr lang="nl-NL" sz="16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nl-NL" sz="1600">
                        <a:latin typeface="Calibri"/>
                        <a:ea typeface="Times New Roman"/>
                      </a:endParaRPr>
                    </a:p>
                  </a:txBody>
                  <a:tcPr marL="44450" marR="44450" marT="0" marB="0" anchor="ctr">
                    <a:lnL>
                      <a:noFill/>
                    </a:lnL>
                    <a:lnR>
                      <a:noFill/>
                    </a:lnR>
                    <a:lnT>
                      <a:noFill/>
                    </a:lnT>
                    <a:lnB>
                      <a:noFill/>
                    </a:lnB>
                  </a:tcPr>
                </a:tc>
                <a:tc>
                  <a:txBody>
                    <a:bodyPr/>
                    <a:lstStyle/>
                    <a:p>
                      <a:pPr>
                        <a:lnSpc>
                          <a:spcPct val="115000"/>
                        </a:lnSpc>
                      </a:pPr>
                      <a:endParaRPr lang="nl-NL" sz="16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600">
                          <a:latin typeface="Calibri"/>
                          <a:ea typeface="Times New Roman"/>
                          <a:cs typeface="Calibri"/>
                        </a:rPr>
                        <a:t>83%</a:t>
                      </a:r>
                      <a:endParaRPr lang="nl-NL" sz="16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nl-NL" sz="1600" dirty="0">
                        <a:latin typeface="Calibri"/>
                        <a:ea typeface="Times New Roman"/>
                      </a:endParaRPr>
                    </a:p>
                  </a:txBody>
                  <a:tcPr marL="44450" marR="44450" marT="0" marB="0" anchor="ctr">
                    <a:lnL>
                      <a:noFill/>
                    </a:lnL>
                    <a:lnR>
                      <a:noFill/>
                    </a:lnR>
                    <a:lnT>
                      <a:noFill/>
                    </a:lnT>
                    <a:lnB>
                      <a:noFill/>
                    </a:lnB>
                  </a:tcPr>
                </a:tc>
                <a:tc>
                  <a:txBody>
                    <a:bodyPr/>
                    <a:lstStyle/>
                    <a:p>
                      <a:pPr>
                        <a:lnSpc>
                          <a:spcPct val="115000"/>
                        </a:lnSpc>
                      </a:pPr>
                      <a:endParaRPr lang="nl-NL" sz="1600" dirty="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600" dirty="0">
                          <a:latin typeface="Calibri"/>
                          <a:ea typeface="Times New Roman"/>
                          <a:cs typeface="Calibri"/>
                        </a:rPr>
                        <a:t>78%</a:t>
                      </a:r>
                      <a:endParaRPr lang="nl-NL" sz="1600" dirty="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nl-NL" sz="1600">
                        <a:latin typeface="Calibri"/>
                        <a:ea typeface="Times New Roman"/>
                      </a:endParaRPr>
                    </a:p>
                  </a:txBody>
                  <a:tcPr marL="44450" marR="44450" marT="0" marB="0" anchor="ctr">
                    <a:lnL>
                      <a:noFill/>
                    </a:lnL>
                    <a:lnR>
                      <a:noFill/>
                    </a:lnR>
                    <a:lnT>
                      <a:noFill/>
                    </a:lnT>
                    <a:lnB>
                      <a:noFill/>
                    </a:lnB>
                  </a:tcPr>
                </a:tc>
                <a:tc>
                  <a:txBody>
                    <a:bodyPr/>
                    <a:lstStyle/>
                    <a:p>
                      <a:pPr>
                        <a:lnSpc>
                          <a:spcPct val="115000"/>
                        </a:lnSpc>
                      </a:pPr>
                      <a:endParaRPr lang="nl-NL" sz="1600" dirty="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600" dirty="0">
                          <a:latin typeface="Calibri"/>
                          <a:ea typeface="Times New Roman"/>
                          <a:cs typeface="Calibri"/>
                        </a:rPr>
                        <a:t>87%</a:t>
                      </a:r>
                      <a:endParaRPr lang="nl-NL" sz="1600" dirty="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Vrijwillige interacties</a:t>
            </a:r>
            <a:endParaRPr lang="nl-NL" dirty="0"/>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12</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graphicFrame>
        <p:nvGraphicFramePr>
          <p:cNvPr id="8" name="Tijdelijke aanduiding voor grafiek 7"/>
          <p:cNvGraphicFramePr>
            <a:graphicFrameLocks noGrp="1"/>
          </p:cNvGraphicFramePr>
          <p:nvPr>
            <p:ph type="chart" sz="quarter" idx="14"/>
          </p:nvPr>
        </p:nvGraphicFramePr>
        <p:xfrm>
          <a:off x="144017" y="1571211"/>
          <a:ext cx="8820471" cy="4464491"/>
        </p:xfrm>
        <a:graphic>
          <a:graphicData uri="http://schemas.openxmlformats.org/drawingml/2006/table">
            <a:tbl>
              <a:tblPr/>
              <a:tblGrid>
                <a:gridCol w="3322782"/>
                <a:gridCol w="620738"/>
                <a:gridCol w="620738"/>
                <a:gridCol w="200829"/>
                <a:gridCol w="620738"/>
                <a:gridCol w="620738"/>
                <a:gridCol w="165478"/>
                <a:gridCol w="620738"/>
                <a:gridCol w="620738"/>
                <a:gridCol w="165478"/>
                <a:gridCol w="620738"/>
                <a:gridCol w="620738"/>
              </a:tblGrid>
              <a:tr h="837778">
                <a:tc>
                  <a:txBody>
                    <a:bodyPr/>
                    <a:lstStyle/>
                    <a:p>
                      <a:pPr>
                        <a:lnSpc>
                          <a:spcPct val="115000"/>
                        </a:lnSpc>
                        <a:spcAft>
                          <a:spcPts val="0"/>
                        </a:spcAft>
                      </a:pPr>
                      <a:endParaRPr lang="nl-NL" sz="1400" dirty="0">
                        <a:latin typeface="Calibri"/>
                        <a:ea typeface="Calibri"/>
                        <a:cs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400" b="1">
                          <a:solidFill>
                            <a:srgbClr val="000000"/>
                          </a:solidFill>
                          <a:latin typeface="Calibri"/>
                          <a:ea typeface="Times New Roman"/>
                          <a:cs typeface="Calibri"/>
                        </a:rPr>
                        <a:t>Totaal</a:t>
                      </a:r>
                      <a:endParaRPr lang="nl-NL" sz="140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c>
                  <a:txBody>
                    <a:bodyPr/>
                    <a:lstStyle/>
                    <a:p>
                      <a:pPr>
                        <a:lnSpc>
                          <a:spcPct val="115000"/>
                        </a:lnSpc>
                      </a:pPr>
                      <a:endParaRPr lang="nl-NL" sz="1400">
                        <a:latin typeface="Calibri"/>
                        <a:ea typeface="Times New Roman"/>
                      </a:endParaRPr>
                    </a:p>
                  </a:txBody>
                  <a:tcPr marL="44450" marR="44450" marT="0" marB="0" anchor="ctr">
                    <a:lnL>
                      <a:noFill/>
                    </a:lnL>
                    <a:lnR>
                      <a:noFill/>
                    </a:lnR>
                    <a:lnT>
                      <a:noFill/>
                    </a:lnT>
                    <a:lnB>
                      <a:noFill/>
                    </a:lnB>
                    <a:solidFill>
                      <a:srgbClr val="EAF1DD"/>
                    </a:solidFill>
                  </a:tcPr>
                </a:tc>
                <a:tc gridSpan="2">
                  <a:txBody>
                    <a:bodyPr/>
                    <a:lstStyle/>
                    <a:p>
                      <a:pPr algn="ctr">
                        <a:lnSpc>
                          <a:spcPct val="115000"/>
                        </a:lnSpc>
                        <a:spcAft>
                          <a:spcPts val="0"/>
                        </a:spcAft>
                      </a:pPr>
                      <a:r>
                        <a:rPr lang="nl-NL" sz="1400" b="1">
                          <a:solidFill>
                            <a:srgbClr val="000000"/>
                          </a:solidFill>
                          <a:latin typeface="Calibri"/>
                          <a:ea typeface="Times New Roman"/>
                          <a:cs typeface="Calibri"/>
                        </a:rPr>
                        <a:t>Informatica</a:t>
                      </a:r>
                      <a:endParaRPr lang="nl-NL" sz="140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c>
                  <a:txBody>
                    <a:bodyPr/>
                    <a:lstStyle/>
                    <a:p>
                      <a:pPr>
                        <a:lnSpc>
                          <a:spcPct val="115000"/>
                        </a:lnSpc>
                      </a:pPr>
                      <a:endParaRPr lang="nl-NL" sz="1400">
                        <a:latin typeface="Calibri"/>
                        <a:ea typeface="Times New Roman"/>
                      </a:endParaRPr>
                    </a:p>
                  </a:txBody>
                  <a:tcPr marL="44450" marR="44450" marT="0" marB="0" anchor="ctr">
                    <a:lnL>
                      <a:noFill/>
                    </a:lnL>
                    <a:lnR>
                      <a:noFill/>
                    </a:lnR>
                    <a:lnT>
                      <a:noFill/>
                    </a:lnT>
                    <a:lnB>
                      <a:noFill/>
                    </a:lnB>
                    <a:solidFill>
                      <a:srgbClr val="EAF1DD"/>
                    </a:solidFill>
                  </a:tcPr>
                </a:tc>
                <a:tc gridSpan="2">
                  <a:txBody>
                    <a:bodyPr/>
                    <a:lstStyle/>
                    <a:p>
                      <a:pPr algn="ctr">
                        <a:lnSpc>
                          <a:spcPct val="115000"/>
                        </a:lnSpc>
                        <a:spcAft>
                          <a:spcPts val="0"/>
                        </a:spcAft>
                      </a:pPr>
                      <a:r>
                        <a:rPr lang="nl-NL" sz="1400" b="1">
                          <a:solidFill>
                            <a:srgbClr val="000000"/>
                          </a:solidFill>
                          <a:latin typeface="Calibri"/>
                          <a:ea typeface="Times New Roman"/>
                          <a:cs typeface="Calibri"/>
                        </a:rPr>
                        <a:t>Bestuurlijke informatica</a:t>
                      </a:r>
                      <a:endParaRPr lang="nl-NL" sz="140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c>
                  <a:txBody>
                    <a:bodyPr/>
                    <a:lstStyle/>
                    <a:p>
                      <a:pPr>
                        <a:lnSpc>
                          <a:spcPct val="115000"/>
                        </a:lnSpc>
                      </a:pPr>
                      <a:endParaRPr lang="nl-NL" sz="1400">
                        <a:latin typeface="Calibri"/>
                        <a:ea typeface="Times New Roman"/>
                      </a:endParaRPr>
                    </a:p>
                  </a:txBody>
                  <a:tcPr marL="44450" marR="44450" marT="0" marB="0" anchor="ctr">
                    <a:lnL>
                      <a:noFill/>
                    </a:lnL>
                    <a:lnR>
                      <a:noFill/>
                    </a:lnR>
                    <a:lnT>
                      <a:noFill/>
                    </a:lnT>
                    <a:lnB>
                      <a:noFill/>
                    </a:lnB>
                    <a:solidFill>
                      <a:srgbClr val="EAF1DD"/>
                    </a:solidFill>
                  </a:tcPr>
                </a:tc>
                <a:tc gridSpan="2">
                  <a:txBody>
                    <a:bodyPr/>
                    <a:lstStyle/>
                    <a:p>
                      <a:pPr algn="ctr">
                        <a:lnSpc>
                          <a:spcPct val="115000"/>
                        </a:lnSpc>
                        <a:spcAft>
                          <a:spcPts val="0"/>
                        </a:spcAft>
                      </a:pPr>
                      <a:r>
                        <a:rPr lang="nl-NL" sz="1400" b="1">
                          <a:solidFill>
                            <a:srgbClr val="000000"/>
                          </a:solidFill>
                          <a:latin typeface="Calibri"/>
                          <a:ea typeface="Times New Roman"/>
                          <a:cs typeface="Calibri"/>
                        </a:rPr>
                        <a:t>Technische informatica</a:t>
                      </a:r>
                      <a:endParaRPr lang="nl-NL" sz="1400">
                        <a:latin typeface="Calibri"/>
                        <a:ea typeface="Calibri"/>
                        <a:cs typeface="Times New Roman"/>
                      </a:endParaRPr>
                    </a:p>
                  </a:txBody>
                  <a:tcPr marL="44450" marR="44450" marT="0" marB="0" anchor="ctr">
                    <a:lnL>
                      <a:noFill/>
                    </a:lnL>
                    <a:lnR>
                      <a:noFill/>
                    </a:lnR>
                    <a:lnT>
                      <a:noFill/>
                    </a:lnT>
                    <a:lnB>
                      <a:noFill/>
                    </a:lnB>
                    <a:solidFill>
                      <a:srgbClr val="EAF1DD"/>
                    </a:solidFill>
                  </a:tcPr>
                </a:tc>
                <a:tc hMerge="1">
                  <a:txBody>
                    <a:bodyPr/>
                    <a:lstStyle/>
                    <a:p>
                      <a:endParaRPr lang="nl-NL"/>
                    </a:p>
                  </a:txBody>
                  <a:tcPr/>
                </a:tc>
              </a:tr>
              <a:tr h="413577">
                <a:tc>
                  <a:txBody>
                    <a:bodyPr/>
                    <a:lstStyle/>
                    <a:p>
                      <a:pPr>
                        <a:lnSpc>
                          <a:spcPct val="115000"/>
                        </a:lnSpc>
                      </a:pPr>
                      <a:endParaRPr lang="nl-NL" sz="1400" dirty="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400">
                          <a:solidFill>
                            <a:srgbClr val="000000"/>
                          </a:solidFill>
                          <a:latin typeface="Calibri"/>
                          <a:ea typeface="Times New Roman"/>
                          <a:cs typeface="Calibri"/>
                        </a:rPr>
                        <a:t>n=53</a:t>
                      </a:r>
                      <a:endParaRPr lang="nl-NL" sz="14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c>
                  <a:txBody>
                    <a:bodyPr/>
                    <a:lstStyle/>
                    <a:p>
                      <a:pPr>
                        <a:lnSpc>
                          <a:spcPct val="115000"/>
                        </a:lnSpc>
                      </a:pPr>
                      <a:endParaRPr lang="nl-NL" sz="140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400">
                          <a:solidFill>
                            <a:srgbClr val="000000"/>
                          </a:solidFill>
                          <a:latin typeface="Calibri"/>
                          <a:ea typeface="Times New Roman"/>
                          <a:cs typeface="Calibri"/>
                        </a:rPr>
                        <a:t>n=20</a:t>
                      </a:r>
                      <a:endParaRPr lang="nl-NL" sz="14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c>
                  <a:txBody>
                    <a:bodyPr/>
                    <a:lstStyle/>
                    <a:p>
                      <a:pPr>
                        <a:lnSpc>
                          <a:spcPct val="115000"/>
                        </a:lnSpc>
                      </a:pPr>
                      <a:endParaRPr lang="nl-NL" sz="140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400">
                          <a:solidFill>
                            <a:srgbClr val="000000"/>
                          </a:solidFill>
                          <a:latin typeface="Calibri"/>
                          <a:ea typeface="Times New Roman"/>
                          <a:cs typeface="Calibri"/>
                        </a:rPr>
                        <a:t>n=18</a:t>
                      </a:r>
                      <a:endParaRPr lang="nl-NL" sz="14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c>
                  <a:txBody>
                    <a:bodyPr/>
                    <a:lstStyle/>
                    <a:p>
                      <a:pPr>
                        <a:lnSpc>
                          <a:spcPct val="115000"/>
                        </a:lnSpc>
                      </a:pPr>
                      <a:endParaRPr lang="nl-NL" sz="1400">
                        <a:latin typeface="Calibri"/>
                        <a:ea typeface="Times New Roman"/>
                      </a:endParaRPr>
                    </a:p>
                  </a:txBody>
                  <a:tcPr marL="44450" marR="44450" marT="0" marB="0" anchor="b">
                    <a:lnL>
                      <a:noFill/>
                    </a:lnL>
                    <a:lnR>
                      <a:noFill/>
                    </a:lnR>
                    <a:lnT>
                      <a:noFill/>
                    </a:lnT>
                    <a:lnB>
                      <a:noFill/>
                    </a:lnB>
                  </a:tcPr>
                </a:tc>
                <a:tc gridSpan="2">
                  <a:txBody>
                    <a:bodyPr/>
                    <a:lstStyle/>
                    <a:p>
                      <a:pPr algn="ctr">
                        <a:lnSpc>
                          <a:spcPct val="115000"/>
                        </a:lnSpc>
                        <a:spcAft>
                          <a:spcPts val="0"/>
                        </a:spcAft>
                      </a:pPr>
                      <a:r>
                        <a:rPr lang="nl-NL" sz="1400">
                          <a:solidFill>
                            <a:srgbClr val="000000"/>
                          </a:solidFill>
                          <a:latin typeface="Calibri"/>
                          <a:ea typeface="Times New Roman"/>
                          <a:cs typeface="Calibri"/>
                        </a:rPr>
                        <a:t>n=15</a:t>
                      </a:r>
                      <a:endParaRPr lang="nl-NL" sz="140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nl-NL"/>
                    </a:p>
                  </a:txBody>
                  <a:tcPr/>
                </a:tc>
              </a:tr>
              <a:tr h="413577">
                <a:tc>
                  <a:txBody>
                    <a:bodyPr/>
                    <a:lstStyle/>
                    <a:p>
                      <a:pPr>
                        <a:lnSpc>
                          <a:spcPct val="115000"/>
                        </a:lnSpc>
                      </a:pPr>
                      <a:endParaRPr lang="nl-NL" sz="1400" dirty="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n</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N</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n</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n</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solidFill>
                            <a:srgbClr val="000000"/>
                          </a:solidFill>
                          <a:latin typeface="Calibri"/>
                          <a:ea typeface="Times New Roman"/>
                          <a:cs typeface="Calibri"/>
                        </a:rPr>
                        <a:t>%</a:t>
                      </a:r>
                      <a:endParaRPr lang="nl-NL"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7276">
                <a:tc gridSpan="12">
                  <a:txBody>
                    <a:bodyPr/>
                    <a:lstStyle/>
                    <a:p>
                      <a:pPr algn="ctr">
                        <a:lnSpc>
                          <a:spcPct val="115000"/>
                        </a:lnSpc>
                        <a:spcAft>
                          <a:spcPts val="0"/>
                        </a:spcAft>
                      </a:pP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510839">
                <a:tc>
                  <a:txBody>
                    <a:bodyPr/>
                    <a:lstStyle/>
                    <a:p>
                      <a:pPr>
                        <a:lnSpc>
                          <a:spcPct val="115000"/>
                        </a:lnSpc>
                        <a:spcAft>
                          <a:spcPts val="0"/>
                        </a:spcAft>
                      </a:pPr>
                      <a:r>
                        <a:rPr lang="nl-NL" sz="1400" dirty="0">
                          <a:latin typeface="Calibri"/>
                          <a:ea typeface="Times New Roman"/>
                          <a:cs typeface="Calibri"/>
                        </a:rPr>
                        <a:t>Doel / missie gericht op interactie</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400">
                          <a:latin typeface="Calibri"/>
                          <a:ea typeface="Times New Roman"/>
                          <a:cs typeface="Calibri"/>
                        </a:rPr>
                        <a:t>12</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23%</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400">
                        <a:solidFill>
                          <a:srgbClr val="000000"/>
                        </a:solidFill>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400">
                          <a:latin typeface="Calibri"/>
                          <a:ea typeface="Times New Roman"/>
                          <a:cs typeface="Calibri"/>
                        </a:rPr>
                        <a:t>5</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25%</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400">
                        <a:solidFill>
                          <a:srgbClr val="000000"/>
                        </a:solidFill>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400">
                          <a:latin typeface="Calibri"/>
                          <a:ea typeface="Times New Roman"/>
                          <a:cs typeface="Calibri"/>
                        </a:rPr>
                        <a:t>2</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11%</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nl-NL" sz="1400">
                        <a:solidFill>
                          <a:srgbClr val="000000"/>
                        </a:solidFill>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1400">
                          <a:latin typeface="Calibri"/>
                          <a:ea typeface="Times New Roman"/>
                          <a:cs typeface="Calibri"/>
                        </a:rPr>
                        <a:t>5</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33%</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839">
                <a:tc>
                  <a:txBody>
                    <a:bodyPr/>
                    <a:lstStyle/>
                    <a:p>
                      <a:pPr>
                        <a:lnSpc>
                          <a:spcPct val="115000"/>
                        </a:lnSpc>
                        <a:spcAft>
                          <a:spcPts val="0"/>
                        </a:spcAft>
                      </a:pPr>
                      <a:r>
                        <a:rPr lang="nl-NL" sz="1400" dirty="0">
                          <a:latin typeface="Calibri"/>
                          <a:ea typeface="Times New Roman"/>
                          <a:cs typeface="Calibri"/>
                        </a:rPr>
                        <a:t>Onderzoek &amp; ontwikkeling in opdracht</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400">
                          <a:latin typeface="Calibri"/>
                          <a:ea typeface="Times New Roman"/>
                          <a:cs typeface="Calibri"/>
                        </a:rPr>
                        <a:t>10</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19%</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4</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20%</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4</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22%</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2</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13%</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839">
                <a:tc>
                  <a:txBody>
                    <a:bodyPr/>
                    <a:lstStyle/>
                    <a:p>
                      <a:pPr>
                        <a:lnSpc>
                          <a:spcPct val="115000"/>
                        </a:lnSpc>
                        <a:spcAft>
                          <a:spcPts val="0"/>
                        </a:spcAft>
                      </a:pPr>
                      <a:r>
                        <a:rPr lang="nl-NL" sz="1400" dirty="0">
                          <a:latin typeface="Calibri"/>
                          <a:ea typeface="Times New Roman"/>
                          <a:cs typeface="Calibri"/>
                        </a:rPr>
                        <a:t>Valorisatie / verkoop van kennis</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400" dirty="0">
                          <a:latin typeface="Calibri"/>
                          <a:ea typeface="Times New Roman"/>
                          <a:cs typeface="Calibri"/>
                        </a:rPr>
                        <a:t>5</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9%</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3</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15%</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1</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6%</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2</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13%</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839">
                <a:tc>
                  <a:txBody>
                    <a:bodyPr/>
                    <a:lstStyle/>
                    <a:p>
                      <a:pPr>
                        <a:lnSpc>
                          <a:spcPct val="115000"/>
                        </a:lnSpc>
                        <a:spcAft>
                          <a:spcPts val="0"/>
                        </a:spcAft>
                      </a:pPr>
                      <a:r>
                        <a:rPr lang="nl-NL" sz="1400" dirty="0">
                          <a:latin typeface="Calibri"/>
                          <a:ea typeface="Times New Roman"/>
                          <a:cs typeface="Calibri"/>
                        </a:rPr>
                        <a:t>Onderwijs &amp; training</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400" dirty="0">
                          <a:latin typeface="Calibri"/>
                          <a:ea typeface="Times New Roman"/>
                          <a:cs typeface="Calibri"/>
                        </a:rPr>
                        <a:t>5</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latin typeface="Calibri"/>
                          <a:ea typeface="Times New Roman"/>
                          <a:cs typeface="Calibri"/>
                        </a:rPr>
                        <a:t>9%</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3</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15%</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1</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6%</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a:latin typeface="Calibri"/>
                          <a:ea typeface="Times New Roman"/>
                          <a:cs typeface="Calibri"/>
                        </a:rPr>
                        <a:t>1</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latin typeface="Calibri"/>
                          <a:ea typeface="Times New Roman"/>
                          <a:cs typeface="Calibri"/>
                        </a:rPr>
                        <a:t>7%</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839">
                <a:tc>
                  <a:txBody>
                    <a:bodyPr/>
                    <a:lstStyle/>
                    <a:p>
                      <a:pPr>
                        <a:lnSpc>
                          <a:spcPct val="115000"/>
                        </a:lnSpc>
                        <a:spcAft>
                          <a:spcPts val="0"/>
                        </a:spcAft>
                      </a:pPr>
                      <a:r>
                        <a:rPr lang="nl-NL" sz="1400" dirty="0">
                          <a:latin typeface="Calibri"/>
                          <a:ea typeface="Times New Roman"/>
                          <a:cs typeface="Calibri"/>
                        </a:rPr>
                        <a:t>Bevordering ondernemerschap</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nl-NL" sz="1400">
                          <a:latin typeface="Calibri"/>
                          <a:ea typeface="Times New Roman"/>
                          <a:cs typeface="Calibri"/>
                        </a:rPr>
                        <a:t>5</a:t>
                      </a:r>
                      <a:endParaRPr lang="nl-NL"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latin typeface="Calibri"/>
                          <a:ea typeface="Times New Roman"/>
                          <a:cs typeface="Calibri"/>
                        </a:rPr>
                        <a:t>9%</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dirty="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dirty="0">
                          <a:latin typeface="Calibri"/>
                          <a:ea typeface="Times New Roman"/>
                          <a:cs typeface="Calibri"/>
                        </a:rPr>
                        <a:t>3</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latin typeface="Calibri"/>
                          <a:ea typeface="Times New Roman"/>
                          <a:cs typeface="Calibri"/>
                        </a:rPr>
                        <a:t>15%</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dirty="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dirty="0">
                          <a:latin typeface="Calibri"/>
                          <a:ea typeface="Times New Roman"/>
                          <a:cs typeface="Calibri"/>
                        </a:rPr>
                        <a:t>1</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latin typeface="Calibri"/>
                          <a:ea typeface="Times New Roman"/>
                          <a:cs typeface="Calibri"/>
                        </a:rPr>
                        <a:t>6%</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nl-NL" sz="14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nl-NL" sz="1400" dirty="0">
                          <a:latin typeface="Calibri"/>
                          <a:ea typeface="Times New Roman"/>
                          <a:cs typeface="Calibri"/>
                        </a:rPr>
                        <a:t>1</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latin typeface="Calibri"/>
                          <a:ea typeface="Times New Roman"/>
                          <a:cs typeface="Calibri"/>
                        </a:rPr>
                        <a:t>7%</a:t>
                      </a:r>
                      <a:endParaRPr lang="nl-NL"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Ewart</a:t>
            </a:r>
            <a:r>
              <a:rPr lang="nl-NL" dirty="0" smtClean="0"/>
              <a:t> Keep</a:t>
            </a:r>
            <a:br>
              <a:rPr lang="nl-NL" dirty="0" smtClean="0"/>
            </a:br>
            <a:r>
              <a:rPr lang="en-US" sz="2000" dirty="0" smtClean="0"/>
              <a:t>Education and industry: taking two steps back and reflecting</a:t>
            </a:r>
            <a:endParaRPr lang="nl-NL" sz="2000" dirty="0"/>
          </a:p>
        </p:txBody>
      </p:sp>
      <p:sp>
        <p:nvSpPr>
          <p:cNvPr id="3" name="Tijdelijke aanduiding voor tekst 2"/>
          <p:cNvSpPr>
            <a:spLocks noGrp="1"/>
          </p:cNvSpPr>
          <p:nvPr>
            <p:ph type="body" sz="quarter" idx="10"/>
          </p:nvPr>
        </p:nvSpPr>
        <p:spPr/>
        <p:txBody>
          <a:bodyPr/>
          <a:lstStyle/>
          <a:p>
            <a:pPr lvl="2"/>
            <a:endParaRPr lang="nl-NL" dirty="0" smtClean="0"/>
          </a:p>
          <a:p>
            <a:pPr lvl="1"/>
            <a:r>
              <a:rPr lang="nl-NL" dirty="0" smtClean="0"/>
              <a:t>Er is geen eenvoudige, algemeen aanvaarde opvatting over wat onderwijs moeten trachten te bereiken, welke vaardigheden en waarden zij moet bijbrengen, en dus wat een ideale curriculum is en het evenwicht tussen de verschillende vakken of leergebieden zou kunnen zijn (</a:t>
            </a:r>
            <a:r>
              <a:rPr lang="nl-NL" dirty="0" err="1" smtClean="0"/>
              <a:t>Pring</a:t>
            </a:r>
            <a:r>
              <a:rPr lang="nl-NL" dirty="0" smtClean="0"/>
              <a:t> et al.. 2009). </a:t>
            </a:r>
          </a:p>
          <a:p>
            <a:pPr lvl="1"/>
            <a:r>
              <a:rPr lang="nl-NL" dirty="0" smtClean="0"/>
              <a:t>Werkgevers zijn geen homogene groep, dus het reageren op behoeften van individuele werkgevers heeft ook risico’s</a:t>
            </a:r>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13</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Karl E. Weick</a:t>
            </a:r>
            <a:br>
              <a:rPr lang="en-US" dirty="0" smtClean="0"/>
            </a:br>
            <a:r>
              <a:rPr lang="en-US" sz="2400" dirty="0" smtClean="0"/>
              <a:t>Educational Organizations as Loosely Coupled</a:t>
            </a:r>
            <a:endParaRPr lang="nl-NL" sz="1800" dirty="0"/>
          </a:p>
        </p:txBody>
      </p:sp>
      <p:sp>
        <p:nvSpPr>
          <p:cNvPr id="3" name="Tijdelijke aanduiding voor tekst 2"/>
          <p:cNvSpPr>
            <a:spLocks noGrp="1"/>
          </p:cNvSpPr>
          <p:nvPr>
            <p:ph type="body" sz="quarter" idx="10"/>
          </p:nvPr>
        </p:nvSpPr>
        <p:spPr/>
        <p:txBody>
          <a:bodyPr/>
          <a:lstStyle/>
          <a:p>
            <a:pPr lvl="1"/>
            <a:r>
              <a:rPr lang="nl-NL" dirty="0" smtClean="0"/>
              <a:t>Sense making</a:t>
            </a:r>
          </a:p>
          <a:p>
            <a:pPr lvl="1"/>
            <a:r>
              <a:rPr lang="nl-NL" dirty="0" err="1" smtClean="0"/>
              <a:t>Loosely</a:t>
            </a:r>
            <a:r>
              <a:rPr lang="nl-NL" dirty="0" smtClean="0"/>
              <a:t> Coupled Systems</a:t>
            </a:r>
          </a:p>
          <a:p>
            <a:pPr lvl="2"/>
            <a:r>
              <a:rPr lang="nl-NL" sz="2400" dirty="0" smtClean="0"/>
              <a:t>Organisatie kennen geen dichte, strakke bindingen, maar hebben elementen die vaak losjes met elkaar verbonden zijn. Onderwijsorganisaties zijn daar een voorbeeld van</a:t>
            </a:r>
          </a:p>
          <a:p>
            <a:pPr lvl="2">
              <a:buNone/>
            </a:pPr>
            <a:endParaRPr lang="nl-NL" dirty="0" smtClean="0"/>
          </a:p>
          <a:p>
            <a:pPr lvl="2">
              <a:buNone/>
            </a:pPr>
            <a:r>
              <a:rPr lang="nl-NL" sz="2400" dirty="0" smtClean="0"/>
              <a:t>Zie ook </a:t>
            </a:r>
          </a:p>
          <a:p>
            <a:pPr lvl="2">
              <a:buNone/>
            </a:pPr>
            <a:r>
              <a:rPr lang="en-US" sz="2400" dirty="0" smtClean="0"/>
              <a:t>Glassman, R. B., 1973 "Persistence and loose coupling in living systems." Behavioral Science, 18: 83-98.</a:t>
            </a:r>
            <a:endParaRPr lang="nl-NL" sz="2400" dirty="0"/>
          </a:p>
        </p:txBody>
      </p:sp>
      <p:sp>
        <p:nvSpPr>
          <p:cNvPr id="4" name="Tijdelijke aanduiding voor dianummer 3"/>
          <p:cNvSpPr>
            <a:spLocks noGrp="1"/>
          </p:cNvSpPr>
          <p:nvPr>
            <p:ph type="sldNum" sz="quarter" idx="12"/>
          </p:nvPr>
        </p:nvSpPr>
        <p:spPr/>
        <p:txBody>
          <a:bodyPr/>
          <a:lstStyle/>
          <a:p>
            <a:r>
              <a:rPr lang="nl-NL" smtClean="0"/>
              <a:t>Sheet </a:t>
            </a:r>
            <a:fld id="{16CC70A2-6B8C-4FE8-A4AE-E466C9B2130C}" type="slidenum">
              <a:rPr lang="nl-NL" smtClean="0"/>
              <a:pPr/>
              <a:t>14</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2195736" y="1556792"/>
            <a:ext cx="5035938" cy="4855193"/>
          </a:xfrm>
          <a:prstGeom prst="rect">
            <a:avLst/>
          </a:prstGeom>
          <a:noFill/>
          <a:ln w="9525">
            <a:noFill/>
            <a:miter lim="800000"/>
            <a:headEnd/>
            <a:tailEnd/>
          </a:ln>
        </p:spPr>
      </p:pic>
      <p:sp>
        <p:nvSpPr>
          <p:cNvPr id="2" name="Titel 1"/>
          <p:cNvSpPr>
            <a:spLocks noGrp="1"/>
          </p:cNvSpPr>
          <p:nvPr>
            <p:ph type="ctrTitle"/>
          </p:nvPr>
        </p:nvSpPr>
        <p:spPr/>
        <p:txBody>
          <a:bodyPr/>
          <a:lstStyle/>
          <a:p>
            <a:r>
              <a:rPr lang="en-US" dirty="0" smtClean="0"/>
              <a:t>Mitchell, </a:t>
            </a:r>
            <a:r>
              <a:rPr lang="en-US" dirty="0" err="1" smtClean="0"/>
              <a:t>Agle</a:t>
            </a:r>
            <a:r>
              <a:rPr lang="en-US" dirty="0" smtClean="0"/>
              <a:t> and Wood</a:t>
            </a:r>
            <a:br>
              <a:rPr lang="en-US" dirty="0" smtClean="0"/>
            </a:br>
            <a:r>
              <a:rPr lang="en-US" sz="1800" dirty="0" smtClean="0"/>
              <a:t>Defining the Principle of Who and What Really Counts</a:t>
            </a:r>
            <a:endParaRPr lang="en-US" dirty="0" smtClean="0"/>
          </a:p>
        </p:txBody>
      </p:sp>
      <p:sp>
        <p:nvSpPr>
          <p:cNvPr id="4" name="Tijdelijke aanduiding voor dianummer 3"/>
          <p:cNvSpPr>
            <a:spLocks noGrp="1"/>
          </p:cNvSpPr>
          <p:nvPr>
            <p:ph type="sldNum" sz="quarter" idx="12"/>
          </p:nvPr>
        </p:nvSpPr>
        <p:spPr/>
        <p:txBody>
          <a:bodyPr/>
          <a:lstStyle/>
          <a:p>
            <a:r>
              <a:rPr lang="nl-NL" smtClean="0"/>
              <a:t>Sheet </a:t>
            </a:r>
            <a:fld id="{16CC70A2-6B8C-4FE8-A4AE-E466C9B2130C}" type="slidenum">
              <a:rPr lang="nl-NL" smtClean="0"/>
              <a:pPr/>
              <a:t>15</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Mark S. </a:t>
            </a:r>
            <a:r>
              <a:rPr lang="en-US" dirty="0" err="1" smtClean="0"/>
              <a:t>Granovetter</a:t>
            </a:r>
            <a:r>
              <a:rPr lang="en-US" dirty="0" smtClean="0"/>
              <a:t> </a:t>
            </a:r>
            <a:br>
              <a:rPr lang="en-US" dirty="0" smtClean="0"/>
            </a:br>
            <a:r>
              <a:rPr lang="en-US" sz="2000" dirty="0" smtClean="0"/>
              <a:t>The Strength of Weak Ties</a:t>
            </a:r>
            <a:endParaRPr lang="nl-NL" dirty="0"/>
          </a:p>
        </p:txBody>
      </p:sp>
      <p:sp>
        <p:nvSpPr>
          <p:cNvPr id="4" name="Tijdelijke aanduiding voor dianummer 3"/>
          <p:cNvSpPr>
            <a:spLocks noGrp="1"/>
          </p:cNvSpPr>
          <p:nvPr>
            <p:ph type="sldNum" sz="quarter" idx="12"/>
          </p:nvPr>
        </p:nvSpPr>
        <p:spPr/>
        <p:txBody>
          <a:bodyPr/>
          <a:lstStyle/>
          <a:p>
            <a:r>
              <a:rPr lang="nl-NL" smtClean="0"/>
              <a:t>Sheet </a:t>
            </a:r>
            <a:fld id="{16CC70A2-6B8C-4FE8-A4AE-E466C9B2130C}" type="slidenum">
              <a:rPr lang="nl-NL" smtClean="0"/>
              <a:pPr/>
              <a:t>16</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pic>
        <p:nvPicPr>
          <p:cNvPr id="53250" name="Picture 2"/>
          <p:cNvPicPr>
            <a:picLocks noChangeAspect="1" noChangeArrowheads="1"/>
          </p:cNvPicPr>
          <p:nvPr/>
        </p:nvPicPr>
        <p:blipFill>
          <a:blip r:embed="rId3" cstate="print"/>
          <a:srcRect/>
          <a:stretch>
            <a:fillRect/>
          </a:stretch>
        </p:blipFill>
        <p:spPr bwMode="auto">
          <a:xfrm>
            <a:off x="611560" y="1332163"/>
            <a:ext cx="8460432" cy="4761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sz="quarter" idx="11"/>
          </p:nvPr>
        </p:nvPicPr>
        <p:blipFill>
          <a:blip r:embed="rId3" cstate="print">
            <a:extLst>
              <a:ext uri="{28A0092B-C50C-407E-A947-70E740481C1C}">
                <a14:useLocalDpi xmlns="" xmlns:a14="http://schemas.microsoft.com/office/drawing/2010/main" val="0"/>
              </a:ext>
            </a:extLst>
          </a:blip>
          <a:srcRect/>
          <a:stretch>
            <a:fillRect/>
          </a:stretch>
        </p:blipFill>
        <p:spPr>
          <a:xfrm>
            <a:off x="0" y="0"/>
            <a:ext cx="9144000" cy="6858000"/>
          </a:xfrm>
        </p:spPr>
      </p:pic>
      <p:sp>
        <p:nvSpPr>
          <p:cNvPr id="4" name="Tijdelijke aanduiding voor tekst 3"/>
          <p:cNvSpPr>
            <a:spLocks noGrp="1"/>
          </p:cNvSpPr>
          <p:nvPr>
            <p:ph type="body" sz="quarter" idx="10"/>
          </p:nvPr>
        </p:nvSpPr>
        <p:spPr>
          <a:xfrm>
            <a:off x="428400" y="1742400"/>
            <a:ext cx="5223720" cy="833663"/>
          </a:xfrm>
        </p:spPr>
        <p:txBody>
          <a:bodyPr/>
          <a:lstStyle/>
          <a:p>
            <a:pPr>
              <a:lnSpc>
                <a:spcPct val="100000"/>
              </a:lnSpc>
            </a:pPr>
            <a:endParaRPr lang="nl-NL" sz="4000" dirty="0"/>
          </a:p>
        </p:txBody>
      </p:sp>
      <p:sp>
        <p:nvSpPr>
          <p:cNvPr id="3" name="Titel 2"/>
          <p:cNvSpPr>
            <a:spLocks noGrp="1"/>
          </p:cNvSpPr>
          <p:nvPr>
            <p:ph type="ctrTitle"/>
          </p:nvPr>
        </p:nvSpPr>
        <p:spPr>
          <a:xfrm>
            <a:off x="428400" y="460800"/>
            <a:ext cx="5223720" cy="1080000"/>
          </a:xfrm>
        </p:spPr>
        <p:txBody>
          <a:bodyPr/>
          <a:lstStyle/>
          <a:p>
            <a:r>
              <a:rPr lang="nl-NL" sz="4800" dirty="0" smtClean="0"/>
              <a:t>Genoeg theorie</a:t>
            </a:r>
            <a:endParaRPr lang="nl-NL" sz="4800" dirty="0"/>
          </a:p>
        </p:txBody>
      </p:sp>
      <p:sp>
        <p:nvSpPr>
          <p:cNvPr id="8" name="KopieerDriehoekje"/>
          <p:cNvSpPr/>
          <p:nvPr/>
        </p:nvSpPr>
        <p:spPr>
          <a:xfrm flipV="1">
            <a:off x="936625" y="1539036"/>
            <a:ext cx="196850" cy="98425"/>
          </a:xfrm>
          <a:prstGeom prst="triangle">
            <a:avLst/>
          </a:prstGeom>
          <a:solidFill>
            <a:srgbClr val="0089CF"/>
          </a:solidFill>
          <a:ln w="3175">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
        <p:nvSpPr>
          <p:cNvPr id="9" name="KopieerBalk"/>
          <p:cNvSpPr/>
          <p:nvPr/>
        </p:nvSpPr>
        <p:spPr>
          <a:xfrm>
            <a:off x="907212" y="1593022"/>
            <a:ext cx="144016" cy="147600"/>
          </a:xfrm>
          <a:prstGeom prst="rtTriangle">
            <a:avLst/>
          </a:prstGeom>
          <a:solidFill>
            <a:srgbClr val="005B9D">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0" name="KopieerBalk"/>
          <p:cNvSpPr/>
          <p:nvPr/>
        </p:nvSpPr>
        <p:spPr>
          <a:xfrm flipH="1">
            <a:off x="1015033" y="1593022"/>
            <a:ext cx="144016" cy="147600"/>
          </a:xfrm>
          <a:prstGeom prst="rtTriangle">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1" name="KopieerBalk"/>
          <p:cNvSpPr/>
          <p:nvPr/>
        </p:nvSpPr>
        <p:spPr>
          <a:xfrm flipH="1">
            <a:off x="1159047" y="1593022"/>
            <a:ext cx="2041200" cy="147600"/>
          </a:xfrm>
          <a:prstGeom prst="rect">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sp>
        <p:nvSpPr>
          <p:cNvPr id="12" name="KopieerBalk"/>
          <p:cNvSpPr/>
          <p:nvPr/>
        </p:nvSpPr>
        <p:spPr>
          <a:xfrm flipH="1">
            <a:off x="428400" y="1593022"/>
            <a:ext cx="478800" cy="147600"/>
          </a:xfrm>
          <a:prstGeom prst="rect">
            <a:avLst/>
          </a:prstGeom>
          <a:solidFill>
            <a:srgbClr val="005B9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ea typeface="ＭＳ Ｐゴシック" charset="-128"/>
            </a:endParaRPr>
          </a:p>
        </p:txBody>
      </p:sp>
      <p:pic>
        <p:nvPicPr>
          <p:cNvPr id="13" name="Kopieer_VUlogo" descr="F:\PPT logos\Corporate\VUlogo_NL_Blauw_HR_RGB.png"/>
          <p:cNvPicPr>
            <a:picLocks noChangeAspect="1" noChangeArrowheads="1"/>
          </p:cNvPicPr>
          <p:nvPr/>
        </p:nvPicPr>
        <p:blipFill>
          <a:blip r:embed="rId4" cstate="print"/>
          <a:srcRect/>
          <a:stretch>
            <a:fillRect/>
          </a:stretch>
        </p:blipFill>
        <p:spPr bwMode="auto">
          <a:xfrm>
            <a:off x="6732240" y="5916508"/>
            <a:ext cx="2056413" cy="612000"/>
          </a:xfrm>
          <a:prstGeom prst="rect">
            <a:avLst/>
          </a:prstGeom>
          <a:noFill/>
        </p:spPr>
      </p:pic>
    </p:spTree>
    <p:extLst>
      <p:ext uri="{BB962C8B-B14F-4D97-AF65-F5344CB8AC3E}">
        <p14:creationId xmlns="" xmlns:p14="http://schemas.microsoft.com/office/powerpoint/2010/main" val="3522603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Maar de vraag blijft:</a:t>
            </a:r>
            <a:endParaRPr lang="nl-NL" dirty="0"/>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18</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860032" y="404664"/>
            <a:ext cx="3812896" cy="5400600"/>
          </a:xfrm>
          <a:prstGeom prst="rect">
            <a:avLst/>
          </a:prstGeom>
          <a:noFill/>
          <a:ln w="9525">
            <a:noFill/>
            <a:miter lim="800000"/>
            <a:headEnd/>
            <a:tailEnd/>
          </a:ln>
        </p:spPr>
      </p:pic>
    </p:spTree>
    <p:extLst>
      <p:ext uri="{BB962C8B-B14F-4D97-AF65-F5344CB8AC3E}">
        <p14:creationId xmlns="" xmlns:p14="http://schemas.microsoft.com/office/powerpoint/2010/main" val="447454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
            <a:ext cx="9144000" cy="6858000"/>
          </a:xfrm>
          <a:prstGeom prst="rect">
            <a:avLst/>
          </a:prstGeom>
        </p:spPr>
      </p:pic>
      <p:grpSp>
        <p:nvGrpSpPr>
          <p:cNvPr id="2" name="Groeperen 1"/>
          <p:cNvGrpSpPr/>
          <p:nvPr/>
        </p:nvGrpSpPr>
        <p:grpSpPr>
          <a:xfrm>
            <a:off x="428625" y="406400"/>
            <a:ext cx="5473700" cy="1204913"/>
            <a:chOff x="428625" y="406400"/>
            <a:chExt cx="5473700" cy="1204913"/>
          </a:xfrm>
        </p:grpSpPr>
        <p:sp>
          <p:nvSpPr>
            <p:cNvPr id="6" name="Vrije vorm 5"/>
            <p:cNvSpPr/>
            <p:nvPr/>
          </p:nvSpPr>
          <p:spPr>
            <a:xfrm>
              <a:off x="936625" y="1512888"/>
              <a:ext cx="196850" cy="98425"/>
            </a:xfrm>
            <a:custGeom>
              <a:avLst/>
              <a:gdLst>
                <a:gd name="connsiteX0" fmla="*/ 0 w 196850"/>
                <a:gd name="connsiteY0" fmla="*/ 3175 h 98425"/>
                <a:gd name="connsiteX1" fmla="*/ 95250 w 196850"/>
                <a:gd name="connsiteY1" fmla="*/ 98425 h 98425"/>
                <a:gd name="connsiteX2" fmla="*/ 196850 w 196850"/>
                <a:gd name="connsiteY2" fmla="*/ 0 h 98425"/>
                <a:gd name="connsiteX3" fmla="*/ 0 w 196850"/>
                <a:gd name="connsiteY3" fmla="*/ 3175 h 98425"/>
              </a:gdLst>
              <a:ahLst/>
              <a:cxnLst>
                <a:cxn ang="0">
                  <a:pos x="connsiteX0" y="connsiteY0"/>
                </a:cxn>
                <a:cxn ang="0">
                  <a:pos x="connsiteX1" y="connsiteY1"/>
                </a:cxn>
                <a:cxn ang="0">
                  <a:pos x="connsiteX2" y="connsiteY2"/>
                </a:cxn>
                <a:cxn ang="0">
                  <a:pos x="connsiteX3" y="connsiteY3"/>
                </a:cxn>
              </a:cxnLst>
              <a:rect l="l" t="t" r="r" b="b"/>
              <a:pathLst>
                <a:path w="196850" h="98425">
                  <a:moveTo>
                    <a:pt x="0" y="3175"/>
                  </a:moveTo>
                  <a:lnTo>
                    <a:pt x="95250" y="98425"/>
                  </a:lnTo>
                  <a:lnTo>
                    <a:pt x="196850" y="0"/>
                  </a:lnTo>
                  <a:lnTo>
                    <a:pt x="0" y="3175"/>
                  </a:lnTo>
                  <a:close/>
                </a:path>
              </a:pathLst>
            </a:custGeom>
            <a:solidFill>
              <a:srgbClr val="993334">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ea typeface="ＭＳ Ｐゴシック" charset="-128"/>
              </a:endParaRPr>
            </a:p>
          </p:txBody>
        </p:sp>
        <p:sp>
          <p:nvSpPr>
            <p:cNvPr id="7" name="Rechthoek 6"/>
            <p:cNvSpPr/>
            <p:nvPr/>
          </p:nvSpPr>
          <p:spPr>
            <a:xfrm>
              <a:off x="428625" y="406400"/>
              <a:ext cx="5473700" cy="1112838"/>
            </a:xfrm>
            <a:prstGeom prst="rect">
              <a:avLst/>
            </a:prstGeom>
            <a:solidFill>
              <a:srgbClr val="99333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nl-NL" sz="2800" dirty="0" smtClean="0">
                  <a:solidFill>
                    <a:srgbClr val="FFFFFF"/>
                  </a:solidFill>
                  <a:ea typeface="ＭＳ Ｐゴシック" charset="-128"/>
                </a:rPr>
                <a:t>Hans Frederik</a:t>
              </a:r>
            </a:p>
            <a:p>
              <a:r>
                <a:rPr lang="nl-NL" dirty="0" smtClean="0">
                  <a:solidFill>
                    <a:srgbClr val="FFFFFF"/>
                  </a:solidFill>
                  <a:ea typeface="ＭＳ Ｐゴシック" charset="-128"/>
                </a:rPr>
                <a:t>j.a.frederik@</a:t>
              </a:r>
              <a:r>
                <a:rPr lang="nl-NL" dirty="0" err="1" smtClean="0">
                  <a:solidFill>
                    <a:srgbClr val="FFFFFF"/>
                  </a:solidFill>
                  <a:ea typeface="ＭＳ Ｐゴシック" charset="-128"/>
                </a:rPr>
                <a:t>vu.nl</a:t>
              </a:r>
              <a:endParaRPr lang="nl-NL" dirty="0" smtClean="0">
                <a:solidFill>
                  <a:srgbClr val="FFFFFF"/>
                </a:solidFill>
                <a:ea typeface="ＭＳ Ｐゴシック" charset="-128"/>
              </a:endParaRPr>
            </a:p>
            <a:p>
              <a:r>
                <a:rPr lang="nl-NL" dirty="0" smtClean="0">
                  <a:solidFill>
                    <a:srgbClr val="FFFFFF"/>
                  </a:solidFill>
                  <a:ea typeface="ＭＳ Ｐゴシック" charset="-128"/>
                </a:rPr>
                <a:t>0653 872 172</a:t>
              </a:r>
            </a:p>
          </p:txBody>
        </p:sp>
        <p:sp>
          <p:nvSpPr>
            <p:cNvPr id="10" name="Titel 1"/>
            <p:cNvSpPr txBox="1">
              <a:spLocks/>
            </p:cNvSpPr>
            <p:nvPr/>
          </p:nvSpPr>
          <p:spPr>
            <a:xfrm>
              <a:off x="428625" y="406401"/>
              <a:ext cx="5473700" cy="1107344"/>
            </a:xfrm>
            <a:prstGeom prst="rect">
              <a:avLst/>
            </a:prstGeom>
          </p:spPr>
          <p:txBody>
            <a:bodyPr lIns="180000" anchor="ctr" anchorCtr="0"/>
            <a:lstStyle>
              <a:lvl1pPr algn="l">
                <a:lnSpc>
                  <a:spcPts val="3300"/>
                </a:lnSpc>
                <a:defRPr cap="all">
                  <a:solidFill>
                    <a:schemeClr val="bg1"/>
                  </a:solidFill>
                </a:defRPr>
              </a:lvl1pPr>
            </a:lstStyle>
            <a:p>
              <a:pPr marL="0" marR="0" lvl="0" indent="0" algn="l" defTabSz="457200" rtl="0" eaLnBrk="0" fontAlgn="base" latinLnBrk="0" hangingPunct="0">
                <a:lnSpc>
                  <a:spcPts val="3300"/>
                </a:lnSpc>
                <a:spcBef>
                  <a:spcPct val="0"/>
                </a:spcBef>
                <a:spcAft>
                  <a:spcPct val="0"/>
                </a:spcAft>
                <a:buClrTx/>
                <a:buSzTx/>
                <a:buFontTx/>
                <a:buNone/>
                <a:tabLst/>
                <a:defRPr/>
              </a:pPr>
              <a:endParaRPr kumimoji="0" lang="nl-NL" sz="3200" b="0" i="0" u="none" strike="noStrike" kern="1200" cap="all" spc="0" normalizeH="0" baseline="0" noProof="0" dirty="0">
                <a:ln>
                  <a:noFill/>
                </a:ln>
                <a:solidFill>
                  <a:schemeClr val="bg1"/>
                </a:solidFill>
                <a:effectLst/>
                <a:uLnTx/>
                <a:uFillTx/>
                <a:latin typeface="Arial Narrow" pitchFamily="34" charset="0"/>
                <a:cs typeface="Arial Narrow Bold"/>
              </a:endParaRPr>
            </a:p>
          </p:txBody>
        </p:sp>
      </p:grpSp>
      <p:pic>
        <p:nvPicPr>
          <p:cNvPr id="22" name="Kopieer_FSWlogo" descr="C:\Projecten\VU\Origineel mei 2011\logos faculteiten\Faculteiten NL blauw\Faculteiten NL blauw\Fac_NL_FSW_Blauw_HR_RGB.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0345" y="5918400"/>
            <a:ext cx="3248308" cy="61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6820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descr="P3060002.jpg"/>
          <p:cNvPicPr>
            <a:picLocks noGrp="1" noChangeAspect="1"/>
          </p:cNvPicPr>
          <p:nvPr>
            <p:ph type="pic" sz="quarter" idx="10"/>
          </p:nvPr>
        </p:nvPicPr>
        <p:blipFill>
          <a:blip r:embed="rId3" cstate="print">
            <a:lum bright="-20000"/>
          </a:blip>
          <a:srcRect/>
          <a:stretch>
            <a:fillRect/>
          </a:stretch>
        </p:blipFill>
        <p:spPr/>
      </p:pic>
      <p:sp>
        <p:nvSpPr>
          <p:cNvPr id="3" name="Titel 2"/>
          <p:cNvSpPr>
            <a:spLocks noGrp="1"/>
          </p:cNvSpPr>
          <p:nvPr>
            <p:ph type="ctrTitle"/>
          </p:nvPr>
        </p:nvSpPr>
        <p:spPr/>
        <p:txBody>
          <a:bodyPr/>
          <a:lstStyle/>
          <a:p>
            <a:r>
              <a:rPr lang="nl-NL" dirty="0" smtClean="0"/>
              <a:t>Hans Frederik</a:t>
            </a:r>
            <a:endParaRPr lang="nl-NL" dirty="0"/>
          </a:p>
        </p:txBody>
      </p:sp>
      <p:sp>
        <p:nvSpPr>
          <p:cNvPr id="5" name="Tekstvak 4"/>
          <p:cNvSpPr txBox="1"/>
          <p:nvPr/>
        </p:nvSpPr>
        <p:spPr>
          <a:xfrm>
            <a:off x="899592" y="2060848"/>
            <a:ext cx="5904656" cy="523220"/>
          </a:xfrm>
          <a:prstGeom prst="rect">
            <a:avLst/>
          </a:prstGeom>
          <a:noFill/>
        </p:spPr>
        <p:txBody>
          <a:bodyPr wrap="square" rtlCol="0">
            <a:spAutoFit/>
          </a:bodyPr>
          <a:lstStyle/>
          <a:p>
            <a:pPr>
              <a:buFont typeface="Arial" pitchFamily="34" charset="0"/>
              <a:buChar char="•"/>
            </a:pPr>
            <a:r>
              <a:rPr lang="nl-NL" sz="2800" b="1" dirty="0" smtClean="0">
                <a:solidFill>
                  <a:schemeClr val="bg1"/>
                </a:solidFill>
              </a:rPr>
              <a:t> </a:t>
            </a:r>
          </a:p>
        </p:txBody>
      </p:sp>
      <p:sp>
        <p:nvSpPr>
          <p:cNvPr id="6" name="Tijdelijke aanduiding voor tekst 2"/>
          <p:cNvSpPr txBox="1">
            <a:spLocks/>
          </p:cNvSpPr>
          <p:nvPr/>
        </p:nvSpPr>
        <p:spPr>
          <a:xfrm>
            <a:off x="251520" y="3068960"/>
            <a:ext cx="8461093" cy="3312368"/>
          </a:xfrm>
          <a:prstGeom prst="rect">
            <a:avLst/>
          </a:prstGeom>
          <a:noFill/>
          <a:effectLst>
            <a:glow>
              <a:schemeClr val="accent1"/>
            </a:glow>
          </a:effectLst>
        </p:spPr>
        <p:txBody>
          <a:bodyPr vert="horz" lIns="91440" tIns="45720" rIns="91440" bIns="4572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nl-NL" sz="2400" b="0" i="0" u="none" strike="noStrike" kern="1200" cap="none" spc="0" normalizeH="0" baseline="0" noProof="0" dirty="0" smtClean="0">
                <a:ln>
                  <a:noFill/>
                </a:ln>
                <a:solidFill>
                  <a:schemeClr val="bg1"/>
                </a:solidFill>
                <a:effectLst/>
                <a:uLnTx/>
                <a:uFillTx/>
                <a:latin typeface="+mn-lt"/>
                <a:ea typeface="+mn-ea"/>
                <a:cs typeface="+mn-cs"/>
              </a:rPr>
              <a:t>  </a:t>
            </a:r>
            <a:r>
              <a:rPr kumimoji="0" lang="nl-NL" sz="3200" b="1" i="0" u="none" strike="noStrike" kern="1200" cap="none" spc="0" normalizeH="0" baseline="0" noProof="0" dirty="0" smtClean="0">
                <a:ln>
                  <a:noFill/>
                </a:ln>
                <a:solidFill>
                  <a:schemeClr val="bg1"/>
                </a:solidFill>
                <a:effectLst/>
                <a:uLnTx/>
                <a:uFillTx/>
                <a:latin typeface="+mn-lt"/>
                <a:ea typeface="+mn-ea"/>
                <a:cs typeface="+mn-cs"/>
              </a:rPr>
              <a:t>Hogeschool van Amsterdam</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nl-NL" sz="3200" b="1" dirty="0">
                <a:solidFill>
                  <a:schemeClr val="bg1"/>
                </a:solidFill>
              </a:rPr>
              <a:t> </a:t>
            </a:r>
            <a:r>
              <a:rPr lang="nl-NL" sz="3200" b="1" dirty="0" smtClean="0">
                <a:solidFill>
                  <a:schemeClr val="bg1"/>
                </a:solidFill>
              </a:rPr>
              <a:t>ROC Leiden </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nl-NL" sz="3200" b="1" dirty="0" smtClean="0">
                <a:solidFill>
                  <a:schemeClr val="bg1"/>
                </a:solidFill>
              </a:rPr>
              <a:t>NGI, platform voor ICT professionals</a:t>
            </a:r>
            <a:endParaRPr lang="nl-NL" sz="2800" b="1" dirty="0" smtClean="0">
              <a:solidFill>
                <a:schemeClr val="bg1"/>
              </a:solidFill>
            </a:endParaRPr>
          </a:p>
          <a:p>
            <a:pPr lvl="1">
              <a:spcBef>
                <a:spcPct val="20000"/>
              </a:spcBef>
              <a:buFont typeface="Wingdings" pitchFamily="2" charset="2"/>
              <a:buChar char="Ø"/>
            </a:pPr>
            <a:r>
              <a:rPr kumimoji="0" lang="nl-NL" sz="2800" b="1" i="0" u="none" strike="noStrike" kern="1200" cap="none" spc="0" normalizeH="0" baseline="0" noProof="0" dirty="0" smtClean="0">
                <a:ln>
                  <a:noFill/>
                </a:ln>
                <a:solidFill>
                  <a:schemeClr val="bg1"/>
                </a:solidFill>
                <a:effectLst/>
                <a:uLnTx/>
                <a:uFillTx/>
                <a:latin typeface="+mn-lt"/>
                <a:ea typeface="+mn-ea"/>
                <a:cs typeface="+mn-cs"/>
              </a:rPr>
              <a:t>NIOC / CEPIS / EQANIE / Sectorraad ICT</a:t>
            </a:r>
          </a:p>
          <a:p>
            <a:pPr>
              <a:spcBef>
                <a:spcPct val="20000"/>
              </a:spcBef>
              <a:buFont typeface="Wingdings" pitchFamily="2" charset="2"/>
              <a:buChar char="Ø"/>
            </a:pPr>
            <a:r>
              <a:rPr lang="nl-NL" sz="3200" b="1" dirty="0" smtClean="0">
                <a:solidFill>
                  <a:schemeClr val="bg1"/>
                </a:solidFill>
              </a:rPr>
              <a:t> Hobéon / accreditatie van opleidingen</a:t>
            </a:r>
          </a:p>
          <a:p>
            <a:pPr>
              <a:spcBef>
                <a:spcPct val="20000"/>
              </a:spcBef>
              <a:buFont typeface="Wingdings" pitchFamily="2" charset="2"/>
              <a:buChar char="Ø"/>
            </a:pPr>
            <a:r>
              <a:rPr kumimoji="0" lang="nl-NL" sz="3200" b="1" i="0" u="none" strike="noStrike" kern="1200" cap="none" spc="0" normalizeH="0" baseline="0" noProof="0" dirty="0" smtClean="0">
                <a:ln>
                  <a:noFill/>
                </a:ln>
                <a:solidFill>
                  <a:schemeClr val="bg1"/>
                </a:solidFill>
                <a:effectLst/>
                <a:uLnTx/>
                <a:uFillTx/>
                <a:latin typeface="+mn-lt"/>
                <a:ea typeface="+mn-ea"/>
                <a:cs typeface="+mn-cs"/>
              </a:rPr>
              <a:t> Vrije</a:t>
            </a:r>
            <a:r>
              <a:rPr kumimoji="0" lang="nl-NL" sz="3200" b="1" i="0" u="none" strike="noStrike" kern="1200" cap="none" spc="0" normalizeH="0" noProof="0" dirty="0" smtClean="0">
                <a:ln>
                  <a:noFill/>
                </a:ln>
                <a:solidFill>
                  <a:schemeClr val="bg1"/>
                </a:solidFill>
                <a:effectLst/>
                <a:uLnTx/>
                <a:uFillTx/>
                <a:latin typeface="+mn-lt"/>
                <a:ea typeface="+mn-ea"/>
                <a:cs typeface="+mn-cs"/>
              </a:rPr>
              <a:t> Universiteit / </a:t>
            </a:r>
            <a:r>
              <a:rPr kumimoji="0" lang="nl-NL" sz="2800" b="1" i="0" u="none" strike="noStrike" kern="1200" cap="none" spc="0" normalizeH="0" noProof="0" dirty="0" smtClean="0">
                <a:ln>
                  <a:noFill/>
                </a:ln>
                <a:solidFill>
                  <a:schemeClr val="bg1"/>
                </a:solidFill>
                <a:effectLst/>
                <a:uLnTx/>
                <a:uFillTx/>
                <a:latin typeface="+mn-lt"/>
                <a:ea typeface="+mn-ea"/>
                <a:cs typeface="+mn-cs"/>
              </a:rPr>
              <a:t>Organisatie wetenschappen</a:t>
            </a:r>
            <a:endParaRPr kumimoji="0" lang="nl-NL"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En hoe weet u, wat er in het curriculum moet?</a:t>
            </a:r>
            <a:endParaRPr lang="nl-NL" dirty="0"/>
          </a:p>
        </p:txBody>
      </p:sp>
      <p:sp>
        <p:nvSpPr>
          <p:cNvPr id="3" name="Tijdelijke aanduiding voor tekst 2"/>
          <p:cNvSpPr>
            <a:spLocks noGrp="1"/>
          </p:cNvSpPr>
          <p:nvPr>
            <p:ph type="body" sz="quarter" idx="10"/>
          </p:nvPr>
        </p:nvSpPr>
        <p:spPr/>
        <p:txBody>
          <a:bodyPr/>
          <a:lstStyle/>
          <a:p>
            <a:pPr marL="0" lvl="1" indent="0">
              <a:buNone/>
            </a:pPr>
            <a:r>
              <a:rPr lang="nl-NL" dirty="0"/>
              <a:t>NIOC 2011: </a:t>
            </a:r>
            <a:endParaRPr lang="nl-NL" dirty="0" smtClean="0"/>
          </a:p>
          <a:p>
            <a:pPr lvl="1"/>
            <a:r>
              <a:rPr lang="nl-NL" dirty="0" smtClean="0"/>
              <a:t>wij </a:t>
            </a:r>
            <a:r>
              <a:rPr lang="nl-NL" dirty="0"/>
              <a:t>analyseren jaarlijks de drie </a:t>
            </a:r>
            <a:r>
              <a:rPr lang="nl-NL" dirty="0" smtClean="0"/>
              <a:t>belangrijkste </a:t>
            </a:r>
            <a:r>
              <a:rPr lang="nl-NL" dirty="0" err="1" smtClean="0"/>
              <a:t>trendwatchers</a:t>
            </a:r>
            <a:endParaRPr lang="nl-NL" dirty="0" smtClean="0"/>
          </a:p>
          <a:p>
            <a:pPr lvl="1"/>
            <a:r>
              <a:rPr lang="nl-NL" dirty="0" smtClean="0"/>
              <a:t>wij </a:t>
            </a:r>
            <a:r>
              <a:rPr lang="nl-NL" dirty="0"/>
              <a:t>bewaken dat het programma gebaseerd is op de onvergankelijke </a:t>
            </a:r>
            <a:r>
              <a:rPr lang="nl-NL" dirty="0" smtClean="0"/>
              <a:t>basiskennis</a:t>
            </a:r>
          </a:p>
          <a:p>
            <a:pPr lvl="1"/>
            <a:r>
              <a:rPr lang="nl-NL" dirty="0" smtClean="0"/>
              <a:t>wij </a:t>
            </a:r>
            <a:r>
              <a:rPr lang="nl-NL" dirty="0"/>
              <a:t>werken met een </a:t>
            </a:r>
            <a:r>
              <a:rPr lang="nl-NL" dirty="0" smtClean="0"/>
              <a:t>beroepenveldcommissie</a:t>
            </a:r>
          </a:p>
          <a:p>
            <a:pPr lvl="1"/>
            <a:r>
              <a:rPr lang="nl-NL" dirty="0" smtClean="0"/>
              <a:t>wij </a:t>
            </a:r>
            <a:r>
              <a:rPr lang="nl-NL" dirty="0"/>
              <a:t>analyseren wat onze begeleiders in het werkveld </a:t>
            </a:r>
            <a:r>
              <a:rPr lang="nl-NL" dirty="0" smtClean="0"/>
              <a:t>tegenkomen.</a:t>
            </a:r>
          </a:p>
          <a:p>
            <a:pPr lvl="1"/>
            <a:r>
              <a:rPr lang="nl-NL" dirty="0" smtClean="0"/>
              <a:t>wij </a:t>
            </a:r>
            <a:r>
              <a:rPr lang="nl-NL" dirty="0"/>
              <a:t>nemen ad hoc op wat er zoal langs komt en geen hype is.</a:t>
            </a:r>
          </a:p>
          <a:p>
            <a:endParaRPr lang="nl-NL" dirty="0"/>
          </a:p>
        </p:txBody>
      </p:sp>
      <p:sp>
        <p:nvSpPr>
          <p:cNvPr id="4" name="Tijdelijke aanduiding voor dianummer 3"/>
          <p:cNvSpPr>
            <a:spLocks noGrp="1"/>
          </p:cNvSpPr>
          <p:nvPr>
            <p:ph type="sldNum" sz="quarter" idx="12"/>
          </p:nvPr>
        </p:nvSpPr>
        <p:spPr/>
        <p:txBody>
          <a:bodyPr/>
          <a:lstStyle/>
          <a:p>
            <a:r>
              <a:rPr lang="nl-NL" smtClean="0"/>
              <a:t>Sheet </a:t>
            </a:r>
            <a:fld id="{16CC70A2-6B8C-4FE8-A4AE-E466C9B2130C}" type="slidenum">
              <a:rPr lang="nl-NL" smtClean="0"/>
              <a:pPr/>
              <a:t>3</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extLst>
      <p:ext uri="{BB962C8B-B14F-4D97-AF65-F5344CB8AC3E}">
        <p14:creationId xmlns="" xmlns:p14="http://schemas.microsoft.com/office/powerpoint/2010/main" val="352725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En hoe </a:t>
            </a:r>
            <a:r>
              <a:rPr lang="nl-NL" dirty="0" smtClean="0"/>
              <a:t>werkt het In het buitenland?</a:t>
            </a:r>
            <a:endParaRPr lang="nl-NL" dirty="0"/>
          </a:p>
        </p:txBody>
      </p:sp>
      <p:sp>
        <p:nvSpPr>
          <p:cNvPr id="3" name="Tijdelijke aanduiding voor tekst 2"/>
          <p:cNvSpPr>
            <a:spLocks noGrp="1"/>
          </p:cNvSpPr>
          <p:nvPr>
            <p:ph type="body" sz="quarter" idx="10"/>
          </p:nvPr>
        </p:nvSpPr>
        <p:spPr/>
        <p:txBody>
          <a:bodyPr/>
          <a:lstStyle/>
          <a:p>
            <a:pPr lvl="1"/>
            <a:r>
              <a:rPr lang="en-US" b="1" dirty="0" smtClean="0"/>
              <a:t>Italy</a:t>
            </a:r>
            <a:r>
              <a:rPr lang="en-US" dirty="0" smtClean="0"/>
              <a:t>: Social partners </a:t>
            </a:r>
            <a:r>
              <a:rPr lang="en-US" dirty="0"/>
              <a:t>are involved, but they are more interested in policy issues than in contents</a:t>
            </a:r>
            <a:r>
              <a:rPr lang="en-US" dirty="0" smtClean="0"/>
              <a:t>.</a:t>
            </a:r>
          </a:p>
          <a:p>
            <a:pPr lvl="1"/>
            <a:r>
              <a:rPr lang="en-US" b="1" dirty="0" smtClean="0"/>
              <a:t>Hungary</a:t>
            </a:r>
            <a:r>
              <a:rPr lang="en-US" dirty="0" smtClean="0"/>
              <a:t>: We maintain Competence </a:t>
            </a:r>
            <a:r>
              <a:rPr lang="en-US" dirty="0"/>
              <a:t>Centers with leading IT companies focusing on key technologies</a:t>
            </a:r>
            <a:r>
              <a:rPr lang="en-US" dirty="0" smtClean="0"/>
              <a:t>.</a:t>
            </a:r>
          </a:p>
          <a:p>
            <a:pPr lvl="1"/>
            <a:r>
              <a:rPr lang="en-US" b="1" dirty="0" smtClean="0"/>
              <a:t>Spain</a:t>
            </a:r>
            <a:r>
              <a:rPr lang="nl-NL" dirty="0" smtClean="0"/>
              <a:t>:</a:t>
            </a:r>
            <a:r>
              <a:rPr lang="en-US" dirty="0" smtClean="0"/>
              <a:t> Not </a:t>
            </a:r>
            <a:r>
              <a:rPr lang="en-US" dirty="0"/>
              <a:t>in a continuous and formal way, but in </a:t>
            </a:r>
            <a:r>
              <a:rPr lang="en-US" dirty="0" smtClean="0"/>
              <a:t>sync </a:t>
            </a:r>
            <a:r>
              <a:rPr lang="en-US" dirty="0"/>
              <a:t>with </a:t>
            </a:r>
            <a:r>
              <a:rPr lang="en-US" dirty="0" smtClean="0"/>
              <a:t>curricula </a:t>
            </a:r>
            <a:r>
              <a:rPr lang="en-US" dirty="0"/>
              <a:t>design, accreditation requests, </a:t>
            </a:r>
            <a:r>
              <a:rPr lang="en-US" dirty="0" smtClean="0"/>
              <a:t>etcetera.</a:t>
            </a:r>
          </a:p>
          <a:p>
            <a:pPr lvl="1"/>
            <a:r>
              <a:rPr lang="en-US" b="1" dirty="0" smtClean="0"/>
              <a:t>Australia</a:t>
            </a:r>
            <a:r>
              <a:rPr lang="nl-NL" dirty="0" smtClean="0"/>
              <a:t>:</a:t>
            </a:r>
            <a:r>
              <a:rPr lang="en-US" dirty="0" smtClean="0"/>
              <a:t> </a:t>
            </a:r>
            <a:r>
              <a:rPr lang="en-US" dirty="0"/>
              <a:t>University degrees need to be </a:t>
            </a:r>
            <a:r>
              <a:rPr lang="en-US" dirty="0" smtClean="0"/>
              <a:t>accredited by the IT teacher </a:t>
            </a:r>
            <a:r>
              <a:rPr lang="en-US" dirty="0"/>
              <a:t>registration </a:t>
            </a:r>
            <a:r>
              <a:rPr lang="en-US" dirty="0" smtClean="0"/>
              <a:t>board.</a:t>
            </a:r>
          </a:p>
          <a:p>
            <a:pPr lvl="1"/>
            <a:r>
              <a:rPr lang="en-US" b="1" dirty="0" smtClean="0"/>
              <a:t>Ireland</a:t>
            </a:r>
            <a:r>
              <a:rPr lang="en-US" dirty="0" smtClean="0"/>
              <a:t>: Most </a:t>
            </a:r>
            <a:r>
              <a:rPr lang="en-US" dirty="0"/>
              <a:t>institutions here have some kind of occasional “advisory panel</a:t>
            </a:r>
            <a:r>
              <a:rPr lang="en-US" dirty="0" smtClean="0"/>
              <a:t>”.</a:t>
            </a:r>
          </a:p>
          <a:p>
            <a:pPr lvl="1"/>
            <a:r>
              <a:rPr lang="nl-NL" b="1" dirty="0" smtClean="0"/>
              <a:t>Denmark</a:t>
            </a:r>
            <a:r>
              <a:rPr lang="nl-NL" dirty="0" smtClean="0"/>
              <a:t>: </a:t>
            </a:r>
            <a:r>
              <a:rPr lang="en-US" dirty="0"/>
              <a:t>The university </a:t>
            </a:r>
            <a:r>
              <a:rPr lang="en-US" dirty="0" smtClean="0"/>
              <a:t>has to guarantees </a:t>
            </a:r>
            <a:r>
              <a:rPr lang="en-US" dirty="0"/>
              <a:t>a dialogue between employer panel and </a:t>
            </a:r>
            <a:r>
              <a:rPr lang="en-US" dirty="0" smtClean="0"/>
              <a:t>university..</a:t>
            </a:r>
            <a:endParaRPr lang="nl-NL" dirty="0"/>
          </a:p>
        </p:txBody>
      </p:sp>
      <p:sp>
        <p:nvSpPr>
          <p:cNvPr id="4" name="Tijdelijke aanduiding voor dianummer 3"/>
          <p:cNvSpPr>
            <a:spLocks noGrp="1"/>
          </p:cNvSpPr>
          <p:nvPr>
            <p:ph type="sldNum" sz="quarter" idx="12"/>
          </p:nvPr>
        </p:nvSpPr>
        <p:spPr/>
        <p:txBody>
          <a:bodyPr/>
          <a:lstStyle/>
          <a:p>
            <a:r>
              <a:rPr lang="nl-NL" smtClean="0"/>
              <a:t>Sheet </a:t>
            </a:r>
            <a:fld id="{16CC70A2-6B8C-4FE8-A4AE-E466C9B2130C}" type="slidenum">
              <a:rPr lang="nl-NL" smtClean="0"/>
              <a:pPr/>
              <a:t>4</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extLst>
      <p:ext uri="{BB962C8B-B14F-4D97-AF65-F5344CB8AC3E}">
        <p14:creationId xmlns="" xmlns:p14="http://schemas.microsoft.com/office/powerpoint/2010/main" val="45428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5</a:t>
            </a:fld>
            <a:endParaRPr lang="nl-NL" dirty="0"/>
          </a:p>
        </p:txBody>
      </p:sp>
      <p:sp>
        <p:nvSpPr>
          <p:cNvPr id="5" name="Tijdelijke aanduiding voor voettekst 4"/>
          <p:cNvSpPr>
            <a:spLocks noGrp="1"/>
          </p:cNvSpPr>
          <p:nvPr>
            <p:ph type="ftr" sz="quarter" idx="13"/>
          </p:nvPr>
        </p:nvSpPr>
        <p:spPr/>
        <p:txBody>
          <a:bodyPr/>
          <a:lstStyle/>
          <a:p>
            <a:r>
              <a:rPr lang="nl-NL" smtClean="0"/>
              <a:t>LAC 28 november 2012</a:t>
            </a:r>
            <a:endParaRPr lang="nl-NL"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96751"/>
            <a:ext cx="4572000" cy="336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87624" y="2420888"/>
            <a:ext cx="4572000" cy="299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84998" y="4149080"/>
            <a:ext cx="4572000" cy="369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36765" y="620688"/>
            <a:ext cx="4529318" cy="5573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98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026"/>
                                        </p:tgtEl>
                                        <p:attrNameLst>
                                          <p:attrName>style.visibility</p:attrName>
                                        </p:attrNameLst>
                                      </p:cBhvr>
                                      <p:to>
                                        <p:strVal val="visible"/>
                                      </p:to>
                                    </p:set>
                                  </p:childTnLst>
                                </p:cTn>
                              </p:par>
                            </p:childTnLst>
                          </p:cTn>
                        </p:par>
                        <p:par>
                          <p:cTn id="7" fill="hold">
                            <p:stCondLst>
                              <p:cond delay="1000"/>
                            </p:stCondLst>
                            <p:childTnLst>
                              <p:par>
                                <p:cTn id="8" presetID="2" presetClass="entr" presetSubtype="4" fill="hold" nodeType="afterEffect">
                                  <p:stCondLst>
                                    <p:cond delay="500"/>
                                  </p:stCondLst>
                                  <p:childTnLst>
                                    <p:set>
                                      <p:cBhvr>
                                        <p:cTn id="9" dur="1" fill="hold">
                                          <p:stCondLst>
                                            <p:cond delay="0"/>
                                          </p:stCondLst>
                                        </p:cTn>
                                        <p:tgtEl>
                                          <p:spTgt spid="1027"/>
                                        </p:tgtEl>
                                        <p:attrNameLst>
                                          <p:attrName>style.visibility</p:attrName>
                                        </p:attrNameLst>
                                      </p:cBhvr>
                                      <p:to>
                                        <p:strVal val="visible"/>
                                      </p:to>
                                    </p:set>
                                    <p:anim calcmode="lin" valueType="num">
                                      <p:cBhvr additive="base">
                                        <p:cTn id="10" dur="1000" fill="hold"/>
                                        <p:tgtEl>
                                          <p:spTgt spid="1027"/>
                                        </p:tgtEl>
                                        <p:attrNameLst>
                                          <p:attrName>ppt_x</p:attrName>
                                        </p:attrNameLst>
                                      </p:cBhvr>
                                      <p:tavLst>
                                        <p:tav tm="0">
                                          <p:val>
                                            <p:strVal val="#ppt_x"/>
                                          </p:val>
                                        </p:tav>
                                        <p:tav tm="100000">
                                          <p:val>
                                            <p:strVal val="#ppt_x"/>
                                          </p:val>
                                        </p:tav>
                                      </p:tavLst>
                                    </p:anim>
                                    <p:anim calcmode="lin" valueType="num">
                                      <p:cBhvr additive="base">
                                        <p:cTn id="11" dur="1000" fill="hold"/>
                                        <p:tgtEl>
                                          <p:spTgt spid="1027"/>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1000" fill="hold"/>
                                        <p:tgtEl>
                                          <p:spTgt spid="1028"/>
                                        </p:tgtEl>
                                        <p:attrNameLst>
                                          <p:attrName>ppt_x</p:attrName>
                                        </p:attrNameLst>
                                      </p:cBhvr>
                                      <p:tavLst>
                                        <p:tav tm="0">
                                          <p:val>
                                            <p:strVal val="#ppt_x"/>
                                          </p:val>
                                        </p:tav>
                                        <p:tav tm="100000">
                                          <p:val>
                                            <p:strVal val="#ppt_x"/>
                                          </p:val>
                                        </p:tav>
                                      </p:tavLst>
                                    </p:anim>
                                    <p:anim calcmode="lin" valueType="num">
                                      <p:cBhvr additive="base">
                                        <p:cTn id="16" dur="1000" fill="hold"/>
                                        <p:tgtEl>
                                          <p:spTgt spid="1028"/>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2" presetClass="entr" presetSubtype="4"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anim calcmode="lin" valueType="num">
                                      <p:cBhvr additive="base">
                                        <p:cTn id="20" dur="1000" fill="hold"/>
                                        <p:tgtEl>
                                          <p:spTgt spid="1029"/>
                                        </p:tgtEl>
                                        <p:attrNameLst>
                                          <p:attrName>ppt_x</p:attrName>
                                        </p:attrNameLst>
                                      </p:cBhvr>
                                      <p:tavLst>
                                        <p:tav tm="0">
                                          <p:val>
                                            <p:strVal val="#ppt_x"/>
                                          </p:val>
                                        </p:tav>
                                        <p:tav tm="100000">
                                          <p:val>
                                            <p:strVal val="#ppt_x"/>
                                          </p:val>
                                        </p:tav>
                                      </p:tavLst>
                                    </p:anim>
                                    <p:anim calcmode="lin" valueType="num">
                                      <p:cBhvr additive="base">
                                        <p:cTn id="21" dur="10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Onderzoeksvraag</a:t>
            </a:r>
            <a:endParaRPr lang="nl-NL" dirty="0"/>
          </a:p>
        </p:txBody>
      </p:sp>
      <p:sp>
        <p:nvSpPr>
          <p:cNvPr id="3" name="Tijdelijke aanduiding voor tekst 2"/>
          <p:cNvSpPr>
            <a:spLocks noGrp="1"/>
          </p:cNvSpPr>
          <p:nvPr>
            <p:ph type="body" sz="quarter" idx="10"/>
          </p:nvPr>
        </p:nvSpPr>
        <p:spPr/>
        <p:txBody>
          <a:bodyPr/>
          <a:lstStyle/>
          <a:p>
            <a:pPr lvl="1"/>
            <a:r>
              <a:rPr lang="nl-NL" dirty="0" smtClean="0"/>
              <a:t>Hoe werkt dat, die afstemming tussen IT-onderwijs en beroepenveld? </a:t>
            </a:r>
          </a:p>
          <a:p>
            <a:pPr lvl="1"/>
            <a:r>
              <a:rPr lang="nl-NL" dirty="0" smtClean="0"/>
              <a:t>Wie doet wat en waarom?</a:t>
            </a:r>
          </a:p>
          <a:p>
            <a:pPr lvl="2"/>
            <a:r>
              <a:rPr lang="nl-NL" dirty="0" smtClean="0"/>
              <a:t>Hoe komt een opleiding aan eindtermen?</a:t>
            </a:r>
          </a:p>
          <a:p>
            <a:pPr lvl="2"/>
            <a:r>
              <a:rPr lang="nl-NL" dirty="0" smtClean="0"/>
              <a:t>Wanneer worden deze bijgesteld?</a:t>
            </a:r>
          </a:p>
          <a:p>
            <a:pPr lvl="2"/>
            <a:r>
              <a:rPr lang="nl-NL" dirty="0" smtClean="0"/>
              <a:t>Waarom worden deze bijgesteld?</a:t>
            </a:r>
          </a:p>
          <a:p>
            <a:pPr lvl="2"/>
            <a:r>
              <a:rPr lang="nl-NL" dirty="0" smtClean="0"/>
              <a:t>Is het beroepenveld betrokken bij het vaststellen van eindtermen?</a:t>
            </a:r>
          </a:p>
          <a:p>
            <a:pPr lvl="2"/>
            <a:r>
              <a:rPr lang="nl-NL" dirty="0" smtClean="0"/>
              <a:t>Is het beroepenveld betrokken bij bijstelling? </a:t>
            </a:r>
          </a:p>
          <a:p>
            <a:pPr lvl="2"/>
            <a:r>
              <a:rPr lang="nl-NL" dirty="0" smtClean="0"/>
              <a:t>Wanneer</a:t>
            </a:r>
          </a:p>
          <a:p>
            <a:pPr lvl="2"/>
            <a:r>
              <a:rPr lang="nl-NL" dirty="0" smtClean="0"/>
              <a:t>Waarom?</a:t>
            </a:r>
          </a:p>
          <a:p>
            <a:pPr lvl="2"/>
            <a:r>
              <a:rPr lang="nl-NL" dirty="0" smtClean="0"/>
              <a:t>Als er sprake is van afstemming, tussen wie vindt deze dan plaats?</a:t>
            </a:r>
          </a:p>
          <a:p>
            <a:pPr lvl="2"/>
            <a:r>
              <a:rPr lang="nl-NL" dirty="0" smtClean="0"/>
              <a:t>En wat is de strekking van deze afstemming?</a:t>
            </a:r>
            <a:endParaRPr lang="nl-NL" dirty="0"/>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6</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kwaliteitsborging</a:t>
            </a:r>
            <a:endParaRPr lang="nl-NL" dirty="0"/>
          </a:p>
        </p:txBody>
      </p:sp>
      <p:sp>
        <p:nvSpPr>
          <p:cNvPr id="3" name="Tijdelijke aanduiding voor tekst 2"/>
          <p:cNvSpPr>
            <a:spLocks noGrp="1"/>
          </p:cNvSpPr>
          <p:nvPr>
            <p:ph type="body" sz="quarter" idx="10"/>
          </p:nvPr>
        </p:nvSpPr>
        <p:spPr>
          <a:xfrm>
            <a:off x="322907" y="4149080"/>
            <a:ext cx="5329213" cy="2258920"/>
          </a:xfrm>
        </p:spPr>
        <p:txBody>
          <a:bodyPr/>
          <a:lstStyle/>
          <a:p>
            <a:pPr marL="0" lvl="1" indent="0">
              <a:buNone/>
            </a:pPr>
            <a:r>
              <a:rPr lang="nl-NL" dirty="0" smtClean="0"/>
              <a:t>hbo-raad:</a:t>
            </a:r>
          </a:p>
          <a:p>
            <a:pPr lvl="2"/>
            <a:r>
              <a:rPr lang="nl-NL" dirty="0"/>
              <a:t>“Het hbo leidt op voor de arbeidsmarkt, en de accreditatie van opleidingen is mede afhankelijk van een goede afstemming met het beroepenveld</a:t>
            </a:r>
            <a:r>
              <a:rPr lang="nl-NL" dirty="0" smtClean="0"/>
              <a:t>.”</a:t>
            </a:r>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7</a:t>
            </a:fld>
            <a:endParaRPr lang="nl-NL" dirty="0"/>
          </a:p>
        </p:txBody>
      </p:sp>
      <p:sp>
        <p:nvSpPr>
          <p:cNvPr id="5" name="Tijdelijke aanduiding voor voettekst 4"/>
          <p:cNvSpPr>
            <a:spLocks noGrp="1"/>
          </p:cNvSpPr>
          <p:nvPr>
            <p:ph type="ftr" sz="quarter" idx="13"/>
          </p:nvPr>
        </p:nvSpPr>
        <p:spPr/>
        <p:txBody>
          <a:bodyPr/>
          <a:lstStyle/>
          <a:p>
            <a:r>
              <a:rPr lang="nl-NL" dirty="0" smtClean="0"/>
              <a:t>LAC 28 november 2012</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6372200" y="2420888"/>
            <a:ext cx="2525013" cy="3936280"/>
          </a:xfrm>
          <a:prstGeom prst="rect">
            <a:avLst/>
          </a:prstGeom>
          <a:noFill/>
          <a:ln w="6350">
            <a:solidFill>
              <a:schemeClr val="accent1">
                <a:lumMod val="50000"/>
              </a:schemeClr>
            </a:solidFill>
            <a:prstDash val="solid"/>
            <a:miter lim="800000"/>
            <a:headEnd/>
            <a:tailEnd/>
          </a:ln>
        </p:spPr>
      </p:pic>
    </p:spTree>
    <p:extLst>
      <p:ext uri="{BB962C8B-B14F-4D97-AF65-F5344CB8AC3E}">
        <p14:creationId xmlns="" xmlns:p14="http://schemas.microsoft.com/office/powerpoint/2010/main" val="3501263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WET  OP  HET  HOGER  ONDERWIJS  EN  </a:t>
            </a:r>
            <a:br>
              <a:rPr lang="nl-NL" dirty="0" smtClean="0"/>
            </a:br>
            <a:r>
              <a:rPr lang="nl-NL" dirty="0" smtClean="0"/>
              <a:t>WETENSCHAPPELIJK  ONDERZOEK  (WHW)</a:t>
            </a:r>
            <a:endParaRPr lang="nl-NL" dirty="0"/>
          </a:p>
        </p:txBody>
      </p:sp>
      <p:sp>
        <p:nvSpPr>
          <p:cNvPr id="3" name="Tijdelijke aanduiding voor tekst 2"/>
          <p:cNvSpPr>
            <a:spLocks noGrp="1"/>
          </p:cNvSpPr>
          <p:nvPr>
            <p:ph type="body" sz="quarter" idx="10"/>
          </p:nvPr>
        </p:nvSpPr>
        <p:spPr/>
        <p:txBody>
          <a:bodyPr/>
          <a:lstStyle/>
          <a:p>
            <a:r>
              <a:rPr lang="nl-NL" dirty="0" smtClean="0"/>
              <a:t>Hogescholen zijn gericht op het verzorgen van hoger beroepsonderwijs:</a:t>
            </a:r>
          </a:p>
          <a:p>
            <a:r>
              <a:rPr lang="nl-NL" dirty="0" smtClean="0"/>
              <a:t>1.	Zij verrichten ontwerp- en ontwikkelactiviteiten of onderzoek gericht op de beroepspraktijk;</a:t>
            </a:r>
          </a:p>
          <a:p>
            <a:r>
              <a:rPr lang="nl-NL" dirty="0" smtClean="0">
                <a:solidFill>
                  <a:schemeClr val="bg1">
                    <a:lumMod val="50000"/>
                  </a:schemeClr>
                </a:solidFill>
              </a:rPr>
              <a:t>2.	Zij verzorgen bachelor opleidingen en in voorkomende gevallen master opleidingen; </a:t>
            </a:r>
          </a:p>
          <a:p>
            <a:r>
              <a:rPr lang="nl-NL" dirty="0" smtClean="0">
                <a:solidFill>
                  <a:schemeClr val="bg1">
                    <a:lumMod val="50000"/>
                  </a:schemeClr>
                </a:solidFill>
              </a:rPr>
              <a:t>3.	Zij dragen in elk geval kennis over ten behoeve van de maatschappij;</a:t>
            </a:r>
          </a:p>
          <a:p>
            <a:pPr marL="727200" indent="-457200">
              <a:buAutoNum type="arabicPeriod" startAt="4"/>
            </a:pPr>
            <a:r>
              <a:rPr lang="nl-NL" dirty="0" smtClean="0"/>
              <a:t>Zij dragen bij aan de ontwikkeling van beroepen waarop het onderwijs is gericht.</a:t>
            </a:r>
          </a:p>
          <a:p>
            <a:pPr marL="727200" indent="-457200"/>
            <a:endParaRPr lang="nl-NL" dirty="0" smtClean="0"/>
          </a:p>
          <a:p>
            <a:pPr marL="727200" indent="-457200"/>
            <a:r>
              <a:rPr lang="nl-NL" dirty="0" smtClean="0"/>
              <a:t>WHW artikel 1.3 sub 3</a:t>
            </a:r>
            <a:endParaRPr lang="nl-NL" dirty="0"/>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8</a:t>
            </a:fld>
            <a:endParaRPr lang="nl-NL" dirty="0"/>
          </a:p>
        </p:txBody>
      </p:sp>
      <p:sp>
        <p:nvSpPr>
          <p:cNvPr id="5" name="Tijdelijke aanduiding voor voettekst 4"/>
          <p:cNvSpPr>
            <a:spLocks noGrp="1"/>
          </p:cNvSpPr>
          <p:nvPr>
            <p:ph type="ftr" sz="quarter" idx="13"/>
          </p:nvPr>
        </p:nvSpPr>
        <p:spPr/>
        <p:txBody>
          <a:bodyPr/>
          <a:lstStyle/>
          <a:p>
            <a:r>
              <a:rPr lang="nl-NL" smtClean="0"/>
              <a:t>NIOC 2013, 5 april 2013</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90286" y="1052736"/>
            <a:ext cx="5953714" cy="5066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p:txBody>
          <a:bodyPr/>
          <a:lstStyle/>
          <a:p>
            <a:r>
              <a:rPr lang="nl-NL" dirty="0" smtClean="0"/>
              <a:t>Accreditatie resultaten</a:t>
            </a:r>
            <a:endParaRPr lang="nl-NL" dirty="0"/>
          </a:p>
        </p:txBody>
      </p:sp>
      <p:sp>
        <p:nvSpPr>
          <p:cNvPr id="3" name="Tijdelijke aanduiding voor tekst 2"/>
          <p:cNvSpPr>
            <a:spLocks noGrp="1"/>
          </p:cNvSpPr>
          <p:nvPr>
            <p:ph type="body" sz="quarter" idx="10"/>
          </p:nvPr>
        </p:nvSpPr>
        <p:spPr>
          <a:xfrm>
            <a:off x="322907" y="4077072"/>
            <a:ext cx="3168973" cy="2017728"/>
          </a:xfrm>
        </p:spPr>
        <p:txBody>
          <a:bodyPr/>
          <a:lstStyle/>
          <a:p>
            <a:r>
              <a:rPr lang="nl-NL" sz="2000" dirty="0" smtClean="0"/>
              <a:t>Op 25 april 2012 waren er in Nederland 53 hbo-bachelor informaticaopleidingen geaccrediteerd.</a:t>
            </a:r>
          </a:p>
        </p:txBody>
      </p:sp>
      <p:sp>
        <p:nvSpPr>
          <p:cNvPr id="4" name="Tijdelijke aanduiding voor dianummer 3"/>
          <p:cNvSpPr>
            <a:spLocks noGrp="1"/>
          </p:cNvSpPr>
          <p:nvPr>
            <p:ph type="sldNum" sz="quarter" idx="12"/>
          </p:nvPr>
        </p:nvSpPr>
        <p:spPr/>
        <p:txBody>
          <a:bodyPr/>
          <a:lstStyle/>
          <a:p>
            <a:fld id="{16CC70A2-6B8C-4FE8-A4AE-E466C9B2130C}" type="slidenum">
              <a:rPr lang="nl-NL" smtClean="0"/>
              <a:pPr/>
              <a:t>9</a:t>
            </a:fld>
            <a:endParaRPr lang="nl-NL" dirty="0"/>
          </a:p>
        </p:txBody>
      </p:sp>
      <p:sp>
        <p:nvSpPr>
          <p:cNvPr id="5" name="Tijdelijke aanduiding voor voettekst 4"/>
          <p:cNvSpPr>
            <a:spLocks noGrp="1"/>
          </p:cNvSpPr>
          <p:nvPr>
            <p:ph type="ftr" sz="quarter" idx="13"/>
          </p:nvPr>
        </p:nvSpPr>
        <p:spPr/>
        <p:txBody>
          <a:bodyPr/>
          <a:lstStyle/>
          <a:p>
            <a:r>
              <a:rPr lang="nl-NL" dirty="0" smtClean="0"/>
              <a:t>LAC 28 november 2012</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U - Indelingen dia's">
  <a:themeElements>
    <a:clrScheme name="VU Corporate">
      <a:dk1>
        <a:sysClr val="windowText" lastClr="000000"/>
      </a:dk1>
      <a:lt1>
        <a:sysClr val="window" lastClr="FFFFFF"/>
      </a:lt1>
      <a:dk2>
        <a:srgbClr val="0089CF"/>
      </a:dk2>
      <a:lt2>
        <a:srgbClr val="EEECE1"/>
      </a:lt2>
      <a:accent1>
        <a:srgbClr val="0089CF"/>
      </a:accent1>
      <a:accent2>
        <a:srgbClr val="3B3092"/>
      </a:accent2>
      <a:accent3>
        <a:srgbClr val="ED0F69"/>
      </a:accent3>
      <a:accent4>
        <a:srgbClr val="D7182A"/>
      </a:accent4>
      <a:accent5>
        <a:srgbClr val="DAA600"/>
      </a:accent5>
      <a:accent6>
        <a:srgbClr val="80B931"/>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a:solidFill>
            <a:srgbClr val="00285F"/>
          </a:solidFill>
          <a:prstDash val="solid"/>
        </a:ln>
      </a:spPr>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_rels/customUI.xml.rels><?xml version="1.0" encoding="UTF-8" standalone="yes"?>
<Relationships xmlns="http://schemas.openxmlformats.org/package/2006/relationships"><Relationship Id="update" Type="http://schemas.openxmlformats.org/officeDocument/2006/relationships/image" Target="images/update.png"/></Relationships>
</file>

<file path=customUI/customUI.xml><?xml version="1.0" encoding="utf-8"?>
<customUI xmlns="http://schemas.microsoft.com/office/2006/01/customui" onLoad="RibbonControl.Onload">
  <ribbon>
    <tabs>
      <tab id="TabVU" label="VU" insertBeforeMso="TabHome">
        <group id="GroupVU" label="VU PowerPoint presentatie">
          <gallery idMso="SlideNewGallery" size="large"/>
          <button id="btnPlaatsElementen" label="Dia bijwerken" size="large" image="update" keytip="DB" screentip="Plaats elementen als driehoekje/logo op voorgrond" onAction="Ribboncontrol.ButtonPlaatsElementenVoorgrond"/>
          <separator id="sep1"/>
          <button id="btnLevel1" label="Tekst zonder bullet" onAction="Ribboncontrol.ButtonLevel1"/>
          <button id="btnLevel2" label="Opsomming" onAction="Ribboncontrol.ButtonLevel2"/>
          <button id="btnLevel3" label="Sub opsomming" onAction="Ribboncontrol.ButtonLevel3"/>
          <separator id="sep2"/>
          <button id="btnVoettekst" size="normal" label="Voettekst aanpassen" keytip="VA" screentip="Stel voettekst in" onAction="Ribboncontrol.ButtonStandaardVoettekst"/>
          <button id="btnBijschrift" size="normal" label="Foto bijschrift plaatsen" keytip="FP" screentip="Plaatst kader voor bijschrift bij beeldvullende afbeelding" onAction="Ribboncontrol.ButtonFotoBijschrift"/>
        </group>
      </tab>
    </tabs>
  </ribbon>
</customUI>
</file>

<file path=docProps/app.xml><?xml version="1.0" encoding="utf-8"?>
<Properties xmlns="http://schemas.openxmlformats.org/officeDocument/2006/extended-properties" xmlns:vt="http://schemas.openxmlformats.org/officeDocument/2006/docPropsVTypes">
  <TotalTime>5801</TotalTime>
  <Words>2991</Words>
  <Application>Microsoft Office PowerPoint</Application>
  <PresentationFormat>On-screen Show (4:3)</PresentationFormat>
  <Paragraphs>359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VU - Indelingen dia's</vt:lpstr>
      <vt:lpstr>Relatie IT-onderwijs – IT-beroepenveld</vt:lpstr>
      <vt:lpstr>Hans Frederik</vt:lpstr>
      <vt:lpstr>En hoe weet u, wat er in het curriculum moet?</vt:lpstr>
      <vt:lpstr>En hoe werkt het In het buitenland?</vt:lpstr>
      <vt:lpstr>Slide 5</vt:lpstr>
      <vt:lpstr>Onderzoeksvraag</vt:lpstr>
      <vt:lpstr>kwaliteitsborging</vt:lpstr>
      <vt:lpstr>WET  OP  HET  HOGER  ONDERWIJS  EN   WETENSCHAPPELIJK  ONDERZOEK  (WHW)</vt:lpstr>
      <vt:lpstr>Accreditatie resultaten</vt:lpstr>
      <vt:lpstr>Benchmarking University Business Cooperation</vt:lpstr>
      <vt:lpstr>Formele interacties</vt:lpstr>
      <vt:lpstr>Vrijwillige interacties</vt:lpstr>
      <vt:lpstr>Ewart Keep Education and industry: taking two steps back and reflecting</vt:lpstr>
      <vt:lpstr>Karl E. Weick Educational Organizations as Loosely Coupled</vt:lpstr>
      <vt:lpstr>Mitchell, Agle and Wood Defining the Principle of Who and What Really Counts</vt:lpstr>
      <vt:lpstr>Mark S. Granovetter  The Strength of Weak Ties</vt:lpstr>
      <vt:lpstr>Genoeg theorie</vt:lpstr>
      <vt:lpstr>Maar de vraag blijft:</vt:lpstr>
      <vt:lpstr>Slide 19</vt:lpstr>
    </vt:vector>
  </TitlesOfParts>
  <Company>VU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 corporate</dc:title>
  <dc:creator>KeyScript - Ingeborg de Lange</dc:creator>
  <cp:lastModifiedBy>DenySmeets</cp:lastModifiedBy>
  <cp:revision>227</cp:revision>
  <cp:lastPrinted>2012-11-23T17:58:53Z</cp:lastPrinted>
  <dcterms:created xsi:type="dcterms:W3CDTF">2011-05-30T20:00:35Z</dcterms:created>
  <dcterms:modified xsi:type="dcterms:W3CDTF">2013-04-06T22:23:53Z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oettekstLinks">
    <vt:lpwstr>LAC 28 november 2012</vt:lpwstr>
  </property>
  <property fmtid="{D5CDD505-2E9C-101B-9397-08002B2CF9AE}" pid="3" name="SjabloonVersieDatum">
    <vt:filetime>2011-06-27T22:00:00Z</vt:filetime>
  </property>
</Properties>
</file>